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6" r:id="rId2"/>
    <p:sldId id="263" r:id="rId3"/>
    <p:sldId id="264" r:id="rId4"/>
    <p:sldId id="268" r:id="rId5"/>
    <p:sldId id="270" r:id="rId6"/>
    <p:sldId id="269" r:id="rId7"/>
    <p:sldId id="258" r:id="rId8"/>
    <p:sldId id="259" r:id="rId9"/>
    <p:sldId id="260" r:id="rId10"/>
    <p:sldId id="261" r:id="rId11"/>
    <p:sldId id="311" r:id="rId12"/>
    <p:sldId id="262" r:id="rId13"/>
    <p:sldId id="265" r:id="rId14"/>
    <p:sldId id="271" r:id="rId15"/>
    <p:sldId id="266" r:id="rId16"/>
    <p:sldId id="267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7" r:id="rId29"/>
    <p:sldId id="284" r:id="rId30"/>
    <p:sldId id="285" r:id="rId31"/>
    <p:sldId id="291" r:id="rId32"/>
    <p:sldId id="292" r:id="rId33"/>
    <p:sldId id="293" r:id="rId34"/>
    <p:sldId id="294" r:id="rId35"/>
    <p:sldId id="286" r:id="rId36"/>
    <p:sldId id="289" r:id="rId37"/>
    <p:sldId id="288" r:id="rId38"/>
    <p:sldId id="290" r:id="rId39"/>
    <p:sldId id="296" r:id="rId40"/>
    <p:sldId id="297" r:id="rId41"/>
    <p:sldId id="295" r:id="rId42"/>
    <p:sldId id="312" r:id="rId43"/>
    <p:sldId id="299" r:id="rId44"/>
    <p:sldId id="298" r:id="rId45"/>
    <p:sldId id="300" r:id="rId46"/>
    <p:sldId id="302" r:id="rId47"/>
    <p:sldId id="301" r:id="rId48"/>
    <p:sldId id="303" r:id="rId49"/>
    <p:sldId id="304" r:id="rId50"/>
    <p:sldId id="305" r:id="rId51"/>
    <p:sldId id="306" r:id="rId52"/>
    <p:sldId id="307" r:id="rId53"/>
    <p:sldId id="257" r:id="rId54"/>
    <p:sldId id="308" r:id="rId55"/>
    <p:sldId id="309" r:id="rId56"/>
    <p:sldId id="310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4660"/>
  </p:normalViewPr>
  <p:slideViewPr>
    <p:cSldViewPr snapToGrid="0">
      <p:cViewPr varScale="1">
        <p:scale>
          <a:sx n="65" d="100"/>
          <a:sy n="65" d="100"/>
        </p:scale>
        <p:origin x="13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9D4F36-C874-4291-A883-23B0922EFC9D}" type="doc">
      <dgm:prSet loTypeId="urn:microsoft.com/office/officeart/2005/8/layout/list1" loCatId="list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4F254FE-1098-4708-AF26-0D0E00DC51FB}">
      <dgm:prSet/>
      <dgm:spPr/>
      <dgm:t>
        <a:bodyPr/>
        <a:lstStyle/>
        <a:p>
          <a:r>
            <a:rPr lang="en-US"/>
            <a:t>No new information gained</a:t>
          </a:r>
        </a:p>
      </dgm:t>
    </dgm:pt>
    <dgm:pt modelId="{CE1514F1-B565-477D-9440-BD581E99CAA0}" type="parTrans" cxnId="{7F457098-8306-4C69-BFAA-2FACFC7532A0}">
      <dgm:prSet/>
      <dgm:spPr/>
      <dgm:t>
        <a:bodyPr/>
        <a:lstStyle/>
        <a:p>
          <a:endParaRPr lang="en-US"/>
        </a:p>
      </dgm:t>
    </dgm:pt>
    <dgm:pt modelId="{3908635E-C264-4CB7-9023-6B05C8209C50}" type="sibTrans" cxnId="{7F457098-8306-4C69-BFAA-2FACFC7532A0}">
      <dgm:prSet/>
      <dgm:spPr/>
      <dgm:t>
        <a:bodyPr/>
        <a:lstStyle/>
        <a:p>
          <a:endParaRPr lang="en-US"/>
        </a:p>
      </dgm:t>
    </dgm:pt>
    <dgm:pt modelId="{CF256ED6-6E3E-4148-9F06-3ABD6FBE8CE3}">
      <dgm:prSet/>
      <dgm:spPr/>
      <dgm:t>
        <a:bodyPr/>
        <a:lstStyle/>
        <a:p>
          <a:r>
            <a:rPr lang="en-US"/>
            <a:t>No assumptions made</a:t>
          </a:r>
        </a:p>
      </dgm:t>
    </dgm:pt>
    <dgm:pt modelId="{23F67AFD-A65D-4925-9B0A-42AC13BDAFBE}" type="parTrans" cxnId="{0C87D401-6682-4BF2-80FF-F7FCFEFD56D2}">
      <dgm:prSet/>
      <dgm:spPr/>
      <dgm:t>
        <a:bodyPr/>
        <a:lstStyle/>
        <a:p>
          <a:endParaRPr lang="en-US"/>
        </a:p>
      </dgm:t>
    </dgm:pt>
    <dgm:pt modelId="{935111FE-C80F-4D28-AAF9-0A370382BC27}" type="sibTrans" cxnId="{0C87D401-6682-4BF2-80FF-F7FCFEFD56D2}">
      <dgm:prSet/>
      <dgm:spPr/>
      <dgm:t>
        <a:bodyPr/>
        <a:lstStyle/>
        <a:p>
          <a:endParaRPr lang="en-US"/>
        </a:p>
      </dgm:t>
    </dgm:pt>
    <dgm:pt modelId="{5460BE7D-1652-45B0-AF0E-611FBF6ACFB6}" type="pres">
      <dgm:prSet presAssocID="{FF9D4F36-C874-4291-A883-23B0922EFC9D}" presName="linear" presStyleCnt="0">
        <dgm:presLayoutVars>
          <dgm:dir/>
          <dgm:animLvl val="lvl"/>
          <dgm:resizeHandles val="exact"/>
        </dgm:presLayoutVars>
      </dgm:prSet>
      <dgm:spPr/>
    </dgm:pt>
    <dgm:pt modelId="{893083CF-0779-4FA5-978A-7FDC2F7C79CD}" type="pres">
      <dgm:prSet presAssocID="{E4F254FE-1098-4708-AF26-0D0E00DC51FB}" presName="parentLin" presStyleCnt="0"/>
      <dgm:spPr/>
    </dgm:pt>
    <dgm:pt modelId="{2D8CBB9F-26BB-4823-89F2-EC1B8F43D9A7}" type="pres">
      <dgm:prSet presAssocID="{E4F254FE-1098-4708-AF26-0D0E00DC51FB}" presName="parentLeftMargin" presStyleLbl="node1" presStyleIdx="0" presStyleCnt="2"/>
      <dgm:spPr/>
    </dgm:pt>
    <dgm:pt modelId="{4EB8147D-D8FA-4D1B-B65C-908ACFD6184A}" type="pres">
      <dgm:prSet presAssocID="{E4F254FE-1098-4708-AF26-0D0E00DC51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C6B85C2-C93D-4523-8696-AF5F868D9002}" type="pres">
      <dgm:prSet presAssocID="{E4F254FE-1098-4708-AF26-0D0E00DC51FB}" presName="negativeSpace" presStyleCnt="0"/>
      <dgm:spPr/>
    </dgm:pt>
    <dgm:pt modelId="{A31B39C8-6BB1-4843-943A-9597F691E432}" type="pres">
      <dgm:prSet presAssocID="{E4F254FE-1098-4708-AF26-0D0E00DC51FB}" presName="childText" presStyleLbl="conFgAcc1" presStyleIdx="0" presStyleCnt="2">
        <dgm:presLayoutVars>
          <dgm:bulletEnabled val="1"/>
        </dgm:presLayoutVars>
      </dgm:prSet>
      <dgm:spPr/>
    </dgm:pt>
    <dgm:pt modelId="{49018D85-3F05-4A0C-BA63-AED8D611914E}" type="pres">
      <dgm:prSet presAssocID="{3908635E-C264-4CB7-9023-6B05C8209C50}" presName="spaceBetweenRectangles" presStyleCnt="0"/>
      <dgm:spPr/>
    </dgm:pt>
    <dgm:pt modelId="{44803D53-1F68-4B77-BD79-D70AEA5C8813}" type="pres">
      <dgm:prSet presAssocID="{CF256ED6-6E3E-4148-9F06-3ABD6FBE8CE3}" presName="parentLin" presStyleCnt="0"/>
      <dgm:spPr/>
    </dgm:pt>
    <dgm:pt modelId="{8DCD5DD1-7E64-48FE-9AA3-330C10053B4D}" type="pres">
      <dgm:prSet presAssocID="{CF256ED6-6E3E-4148-9F06-3ABD6FBE8CE3}" presName="parentLeftMargin" presStyleLbl="node1" presStyleIdx="0" presStyleCnt="2"/>
      <dgm:spPr/>
    </dgm:pt>
    <dgm:pt modelId="{96ABE034-64B2-4FFF-9FBB-91EB8E84CD11}" type="pres">
      <dgm:prSet presAssocID="{CF256ED6-6E3E-4148-9F06-3ABD6FBE8CE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359465D-60E5-4398-A6AA-B47A360B4132}" type="pres">
      <dgm:prSet presAssocID="{CF256ED6-6E3E-4148-9F06-3ABD6FBE8CE3}" presName="negativeSpace" presStyleCnt="0"/>
      <dgm:spPr/>
    </dgm:pt>
    <dgm:pt modelId="{3A36A88C-BADD-417F-8F9D-55FE3F72AF8D}" type="pres">
      <dgm:prSet presAssocID="{CF256ED6-6E3E-4148-9F06-3ABD6FBE8CE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C87D401-6682-4BF2-80FF-F7FCFEFD56D2}" srcId="{FF9D4F36-C874-4291-A883-23B0922EFC9D}" destId="{CF256ED6-6E3E-4148-9F06-3ABD6FBE8CE3}" srcOrd="1" destOrd="0" parTransId="{23F67AFD-A65D-4925-9B0A-42AC13BDAFBE}" sibTransId="{935111FE-C80F-4D28-AAF9-0A370382BC27}"/>
    <dgm:cxn modelId="{9913C03B-430C-4E81-8D7A-EA000E0BAFAF}" type="presOf" srcId="{CF256ED6-6E3E-4148-9F06-3ABD6FBE8CE3}" destId="{96ABE034-64B2-4FFF-9FBB-91EB8E84CD11}" srcOrd="1" destOrd="0" presId="urn:microsoft.com/office/officeart/2005/8/layout/list1"/>
    <dgm:cxn modelId="{7F457098-8306-4C69-BFAA-2FACFC7532A0}" srcId="{FF9D4F36-C874-4291-A883-23B0922EFC9D}" destId="{E4F254FE-1098-4708-AF26-0D0E00DC51FB}" srcOrd="0" destOrd="0" parTransId="{CE1514F1-B565-477D-9440-BD581E99CAA0}" sibTransId="{3908635E-C264-4CB7-9023-6B05C8209C50}"/>
    <dgm:cxn modelId="{CDA6A8BD-ABA5-4D09-856E-697A47B6CE52}" type="presOf" srcId="{CF256ED6-6E3E-4148-9F06-3ABD6FBE8CE3}" destId="{8DCD5DD1-7E64-48FE-9AA3-330C10053B4D}" srcOrd="0" destOrd="0" presId="urn:microsoft.com/office/officeart/2005/8/layout/list1"/>
    <dgm:cxn modelId="{CE8E20C4-8D86-4C48-9B21-CF316C4454AC}" type="presOf" srcId="{E4F254FE-1098-4708-AF26-0D0E00DC51FB}" destId="{2D8CBB9F-26BB-4823-89F2-EC1B8F43D9A7}" srcOrd="0" destOrd="0" presId="urn:microsoft.com/office/officeart/2005/8/layout/list1"/>
    <dgm:cxn modelId="{904C2ADF-2F44-4EFA-8B5E-A8CEA11904C4}" type="presOf" srcId="{FF9D4F36-C874-4291-A883-23B0922EFC9D}" destId="{5460BE7D-1652-45B0-AF0E-611FBF6ACFB6}" srcOrd="0" destOrd="0" presId="urn:microsoft.com/office/officeart/2005/8/layout/list1"/>
    <dgm:cxn modelId="{917D35E7-2722-4CD9-99CA-A314FF6B7D8C}" type="presOf" srcId="{E4F254FE-1098-4708-AF26-0D0E00DC51FB}" destId="{4EB8147D-D8FA-4D1B-B65C-908ACFD6184A}" srcOrd="1" destOrd="0" presId="urn:microsoft.com/office/officeart/2005/8/layout/list1"/>
    <dgm:cxn modelId="{BDC08C81-EC67-4D30-BA1B-C23BBF430E57}" type="presParOf" srcId="{5460BE7D-1652-45B0-AF0E-611FBF6ACFB6}" destId="{893083CF-0779-4FA5-978A-7FDC2F7C79CD}" srcOrd="0" destOrd="0" presId="urn:microsoft.com/office/officeart/2005/8/layout/list1"/>
    <dgm:cxn modelId="{852EC2FA-DF81-4CFD-8AD9-CFA9D1D98970}" type="presParOf" srcId="{893083CF-0779-4FA5-978A-7FDC2F7C79CD}" destId="{2D8CBB9F-26BB-4823-89F2-EC1B8F43D9A7}" srcOrd="0" destOrd="0" presId="urn:microsoft.com/office/officeart/2005/8/layout/list1"/>
    <dgm:cxn modelId="{4C40ABC4-5148-4092-935E-13F2432A572E}" type="presParOf" srcId="{893083CF-0779-4FA5-978A-7FDC2F7C79CD}" destId="{4EB8147D-D8FA-4D1B-B65C-908ACFD6184A}" srcOrd="1" destOrd="0" presId="urn:microsoft.com/office/officeart/2005/8/layout/list1"/>
    <dgm:cxn modelId="{A08640A1-FC97-4F25-86A4-B64C6466F196}" type="presParOf" srcId="{5460BE7D-1652-45B0-AF0E-611FBF6ACFB6}" destId="{9C6B85C2-C93D-4523-8696-AF5F868D9002}" srcOrd="1" destOrd="0" presId="urn:microsoft.com/office/officeart/2005/8/layout/list1"/>
    <dgm:cxn modelId="{701A9167-E38A-497D-81E0-AF83103BD7D1}" type="presParOf" srcId="{5460BE7D-1652-45B0-AF0E-611FBF6ACFB6}" destId="{A31B39C8-6BB1-4843-943A-9597F691E432}" srcOrd="2" destOrd="0" presId="urn:microsoft.com/office/officeart/2005/8/layout/list1"/>
    <dgm:cxn modelId="{4DC11EF4-6476-4D79-947C-347B7345A6C1}" type="presParOf" srcId="{5460BE7D-1652-45B0-AF0E-611FBF6ACFB6}" destId="{49018D85-3F05-4A0C-BA63-AED8D611914E}" srcOrd="3" destOrd="0" presId="urn:microsoft.com/office/officeart/2005/8/layout/list1"/>
    <dgm:cxn modelId="{A8C5C327-CEFE-499E-8763-7FF708C73F70}" type="presParOf" srcId="{5460BE7D-1652-45B0-AF0E-611FBF6ACFB6}" destId="{44803D53-1F68-4B77-BD79-D70AEA5C8813}" srcOrd="4" destOrd="0" presId="urn:microsoft.com/office/officeart/2005/8/layout/list1"/>
    <dgm:cxn modelId="{C2EF11CC-DAD7-4927-9599-5BC6764D9814}" type="presParOf" srcId="{44803D53-1F68-4B77-BD79-D70AEA5C8813}" destId="{8DCD5DD1-7E64-48FE-9AA3-330C10053B4D}" srcOrd="0" destOrd="0" presId="urn:microsoft.com/office/officeart/2005/8/layout/list1"/>
    <dgm:cxn modelId="{3E145816-CB2E-4CF4-B433-387C110A0B2E}" type="presParOf" srcId="{44803D53-1F68-4B77-BD79-D70AEA5C8813}" destId="{96ABE034-64B2-4FFF-9FBB-91EB8E84CD11}" srcOrd="1" destOrd="0" presId="urn:microsoft.com/office/officeart/2005/8/layout/list1"/>
    <dgm:cxn modelId="{3E3CB35C-D00C-487B-89D3-1721F2826133}" type="presParOf" srcId="{5460BE7D-1652-45B0-AF0E-611FBF6ACFB6}" destId="{0359465D-60E5-4398-A6AA-B47A360B4132}" srcOrd="5" destOrd="0" presId="urn:microsoft.com/office/officeart/2005/8/layout/list1"/>
    <dgm:cxn modelId="{2358EC25-2455-4BEF-875A-21EE1D339597}" type="presParOf" srcId="{5460BE7D-1652-45B0-AF0E-611FBF6ACFB6}" destId="{3A36A88C-BADD-417F-8F9D-55FE3F72AF8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23C996-0D77-41D4-98AE-ACFFC299891E}" type="doc">
      <dgm:prSet loTypeId="urn:microsoft.com/office/officeart/2005/8/layout/vList2" loCatId="list" qsTypeId="urn:microsoft.com/office/officeart/2005/8/quickstyle/simple3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8DE84A37-7861-4180-A727-749BA42C97B4}">
      <dgm:prSet/>
      <dgm:spPr/>
      <dgm:t>
        <a:bodyPr/>
        <a:lstStyle/>
        <a:p>
          <a:r>
            <a:rPr lang="en-US"/>
            <a:t>Data Set Construction</a:t>
          </a:r>
        </a:p>
      </dgm:t>
    </dgm:pt>
    <dgm:pt modelId="{C5A2AEA2-929A-40F5-8049-2AE41524959A}" type="parTrans" cxnId="{E815B1F1-B08C-4D68-AC11-44874EFAEEE6}">
      <dgm:prSet/>
      <dgm:spPr/>
      <dgm:t>
        <a:bodyPr/>
        <a:lstStyle/>
        <a:p>
          <a:endParaRPr lang="en-US"/>
        </a:p>
      </dgm:t>
    </dgm:pt>
    <dgm:pt modelId="{63F3396A-3B74-4845-95BF-ABE3C5A2B873}" type="sibTrans" cxnId="{E815B1F1-B08C-4D68-AC11-44874EFAEEE6}">
      <dgm:prSet/>
      <dgm:spPr/>
      <dgm:t>
        <a:bodyPr/>
        <a:lstStyle/>
        <a:p>
          <a:endParaRPr lang="en-US"/>
        </a:p>
      </dgm:t>
    </dgm:pt>
    <dgm:pt modelId="{FA796792-EAF8-49EA-8E4E-6DE41342366D}">
      <dgm:prSet/>
      <dgm:spPr/>
      <dgm:t>
        <a:bodyPr/>
        <a:lstStyle/>
        <a:p>
          <a:r>
            <a:rPr lang="en-US"/>
            <a:t>Data Pre-Processing</a:t>
          </a:r>
        </a:p>
      </dgm:t>
    </dgm:pt>
    <dgm:pt modelId="{BFB3D4F3-2005-45D8-99DC-8C8F75BA07C0}" type="parTrans" cxnId="{0937B102-6C42-4C30-9B99-485EEE885256}">
      <dgm:prSet/>
      <dgm:spPr/>
      <dgm:t>
        <a:bodyPr/>
        <a:lstStyle/>
        <a:p>
          <a:endParaRPr lang="en-US"/>
        </a:p>
      </dgm:t>
    </dgm:pt>
    <dgm:pt modelId="{12E2F347-D667-418B-A061-1898B66E926D}" type="sibTrans" cxnId="{0937B102-6C42-4C30-9B99-485EEE885256}">
      <dgm:prSet/>
      <dgm:spPr/>
      <dgm:t>
        <a:bodyPr/>
        <a:lstStyle/>
        <a:p>
          <a:endParaRPr lang="en-US"/>
        </a:p>
      </dgm:t>
    </dgm:pt>
    <dgm:pt modelId="{581FDA1E-6F37-4FE5-98F8-0963CA910E06}">
      <dgm:prSet/>
      <dgm:spPr/>
      <dgm:t>
        <a:bodyPr/>
        <a:lstStyle/>
        <a:p>
          <a:r>
            <a:rPr lang="en-US"/>
            <a:t>Model Framework Design</a:t>
          </a:r>
        </a:p>
      </dgm:t>
    </dgm:pt>
    <dgm:pt modelId="{CB3603B1-17AC-4367-9C87-265161C1C3F1}" type="parTrans" cxnId="{221158A4-7B50-415C-98AD-B9712B9B81CD}">
      <dgm:prSet/>
      <dgm:spPr/>
      <dgm:t>
        <a:bodyPr/>
        <a:lstStyle/>
        <a:p>
          <a:endParaRPr lang="en-US"/>
        </a:p>
      </dgm:t>
    </dgm:pt>
    <dgm:pt modelId="{0E963D60-58A5-406F-B46B-8447E4A0A123}" type="sibTrans" cxnId="{221158A4-7B50-415C-98AD-B9712B9B81CD}">
      <dgm:prSet/>
      <dgm:spPr/>
      <dgm:t>
        <a:bodyPr/>
        <a:lstStyle/>
        <a:p>
          <a:endParaRPr lang="en-US"/>
        </a:p>
      </dgm:t>
    </dgm:pt>
    <dgm:pt modelId="{C351403F-0D6B-496F-9B26-DC423B11E3EC}">
      <dgm:prSet/>
      <dgm:spPr/>
      <dgm:t>
        <a:bodyPr/>
        <a:lstStyle/>
        <a:p>
          <a:r>
            <a:rPr lang="en-US"/>
            <a:t>Loss Function Design</a:t>
          </a:r>
        </a:p>
      </dgm:t>
    </dgm:pt>
    <dgm:pt modelId="{08025A75-E6E2-4F3F-8801-0C85C0222932}" type="parTrans" cxnId="{88C499DB-20D7-4612-A4C4-675D5E4B6803}">
      <dgm:prSet/>
      <dgm:spPr/>
      <dgm:t>
        <a:bodyPr/>
        <a:lstStyle/>
        <a:p>
          <a:endParaRPr lang="en-US"/>
        </a:p>
      </dgm:t>
    </dgm:pt>
    <dgm:pt modelId="{53B6F48E-2983-48B2-9B60-DB2D37A6BF6A}" type="sibTrans" cxnId="{88C499DB-20D7-4612-A4C4-675D5E4B6803}">
      <dgm:prSet/>
      <dgm:spPr/>
      <dgm:t>
        <a:bodyPr/>
        <a:lstStyle/>
        <a:p>
          <a:endParaRPr lang="en-US"/>
        </a:p>
      </dgm:t>
    </dgm:pt>
    <dgm:pt modelId="{EF882205-4C18-4610-A65D-3EA2D625EEF7}">
      <dgm:prSet/>
      <dgm:spPr/>
      <dgm:t>
        <a:bodyPr/>
        <a:lstStyle/>
        <a:p>
          <a:r>
            <a:rPr lang="en-US"/>
            <a:t>Linear Filter</a:t>
          </a:r>
        </a:p>
      </dgm:t>
    </dgm:pt>
    <dgm:pt modelId="{9BCE9E39-AE34-4021-AC49-1C08A1845513}" type="parTrans" cxnId="{74945B84-B2D2-412C-8771-7E0C0715025C}">
      <dgm:prSet/>
      <dgm:spPr/>
      <dgm:t>
        <a:bodyPr/>
        <a:lstStyle/>
        <a:p>
          <a:endParaRPr lang="en-US"/>
        </a:p>
      </dgm:t>
    </dgm:pt>
    <dgm:pt modelId="{ECDA4254-53D3-49AB-976D-132683902F24}" type="sibTrans" cxnId="{74945B84-B2D2-412C-8771-7E0C0715025C}">
      <dgm:prSet/>
      <dgm:spPr/>
      <dgm:t>
        <a:bodyPr/>
        <a:lstStyle/>
        <a:p>
          <a:endParaRPr lang="en-US"/>
        </a:p>
      </dgm:t>
    </dgm:pt>
    <dgm:pt modelId="{3F6BF271-AF7E-4E85-AAFE-315036D693E2}">
      <dgm:prSet/>
      <dgm:spPr/>
      <dgm:t>
        <a:bodyPr/>
        <a:lstStyle/>
        <a:p>
          <a:r>
            <a:rPr lang="en-US"/>
            <a:t>Save model and show prediction</a:t>
          </a:r>
        </a:p>
      </dgm:t>
    </dgm:pt>
    <dgm:pt modelId="{1121051D-AF17-4168-92EA-C010392A5C5F}" type="parTrans" cxnId="{A8B5B648-F72B-4A3D-8E29-CBC4A8446A55}">
      <dgm:prSet/>
      <dgm:spPr/>
      <dgm:t>
        <a:bodyPr/>
        <a:lstStyle/>
        <a:p>
          <a:endParaRPr lang="en-US"/>
        </a:p>
      </dgm:t>
    </dgm:pt>
    <dgm:pt modelId="{77DE0E9A-0A5E-41E3-837C-B0121997A442}" type="sibTrans" cxnId="{A8B5B648-F72B-4A3D-8E29-CBC4A8446A55}">
      <dgm:prSet/>
      <dgm:spPr/>
      <dgm:t>
        <a:bodyPr/>
        <a:lstStyle/>
        <a:p>
          <a:endParaRPr lang="en-US"/>
        </a:p>
      </dgm:t>
    </dgm:pt>
    <dgm:pt modelId="{9A42F0BF-5A21-4390-BA10-E25A137B7B9F}" type="pres">
      <dgm:prSet presAssocID="{C923C996-0D77-41D4-98AE-ACFFC299891E}" presName="linear" presStyleCnt="0">
        <dgm:presLayoutVars>
          <dgm:animLvl val="lvl"/>
          <dgm:resizeHandles val="exact"/>
        </dgm:presLayoutVars>
      </dgm:prSet>
      <dgm:spPr/>
    </dgm:pt>
    <dgm:pt modelId="{1B87CC5D-EBBF-40F1-B622-91B300DE8AA6}" type="pres">
      <dgm:prSet presAssocID="{8DE84A37-7861-4180-A727-749BA42C97B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592C023-3603-4DA4-82BE-35E017158623}" type="pres">
      <dgm:prSet presAssocID="{63F3396A-3B74-4845-95BF-ABE3C5A2B873}" presName="spacer" presStyleCnt="0"/>
      <dgm:spPr/>
    </dgm:pt>
    <dgm:pt modelId="{572B2919-2688-4A1B-B9FC-80B20E3471A4}" type="pres">
      <dgm:prSet presAssocID="{FA796792-EAF8-49EA-8E4E-6DE41342366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92FF8AB-28C2-4DE7-B154-7397508F2FBC}" type="pres">
      <dgm:prSet presAssocID="{12E2F347-D667-418B-A061-1898B66E926D}" presName="spacer" presStyleCnt="0"/>
      <dgm:spPr/>
    </dgm:pt>
    <dgm:pt modelId="{892FF4B7-CADA-42A7-B1F4-9E33CA8B3385}" type="pres">
      <dgm:prSet presAssocID="{581FDA1E-6F37-4FE5-98F8-0963CA910E0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F13823A-0A74-4F92-A29D-16CCEFAA535F}" type="pres">
      <dgm:prSet presAssocID="{0E963D60-58A5-406F-B46B-8447E4A0A123}" presName="spacer" presStyleCnt="0"/>
      <dgm:spPr/>
    </dgm:pt>
    <dgm:pt modelId="{DEA3A19F-428E-41B0-BFB1-036DBBC2624E}" type="pres">
      <dgm:prSet presAssocID="{C351403F-0D6B-496F-9B26-DC423B11E3E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E4DF9C7-5224-4E69-8CD1-E900CE72FBD1}" type="pres">
      <dgm:prSet presAssocID="{53B6F48E-2983-48B2-9B60-DB2D37A6BF6A}" presName="spacer" presStyleCnt="0"/>
      <dgm:spPr/>
    </dgm:pt>
    <dgm:pt modelId="{E69714B3-BC6C-4EA8-A602-CE658111E4EC}" type="pres">
      <dgm:prSet presAssocID="{EF882205-4C18-4610-A65D-3EA2D625EEF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2DC6B91-CFB2-400F-BFBB-4F543E28FB65}" type="pres">
      <dgm:prSet presAssocID="{ECDA4254-53D3-49AB-976D-132683902F24}" presName="spacer" presStyleCnt="0"/>
      <dgm:spPr/>
    </dgm:pt>
    <dgm:pt modelId="{DAAD1597-23AF-4DEF-8677-E7F0A4C586AA}" type="pres">
      <dgm:prSet presAssocID="{3F6BF271-AF7E-4E85-AAFE-315036D693E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937B102-6C42-4C30-9B99-485EEE885256}" srcId="{C923C996-0D77-41D4-98AE-ACFFC299891E}" destId="{FA796792-EAF8-49EA-8E4E-6DE41342366D}" srcOrd="1" destOrd="0" parTransId="{BFB3D4F3-2005-45D8-99DC-8C8F75BA07C0}" sibTransId="{12E2F347-D667-418B-A061-1898B66E926D}"/>
    <dgm:cxn modelId="{200ACC05-1AA9-4E70-B95F-74B8454533D3}" type="presOf" srcId="{FA796792-EAF8-49EA-8E4E-6DE41342366D}" destId="{572B2919-2688-4A1B-B9FC-80B20E3471A4}" srcOrd="0" destOrd="0" presId="urn:microsoft.com/office/officeart/2005/8/layout/vList2"/>
    <dgm:cxn modelId="{D1A02B5B-A371-4192-B6C0-259E680B5D9E}" type="presOf" srcId="{581FDA1E-6F37-4FE5-98F8-0963CA910E06}" destId="{892FF4B7-CADA-42A7-B1F4-9E33CA8B3385}" srcOrd="0" destOrd="0" presId="urn:microsoft.com/office/officeart/2005/8/layout/vList2"/>
    <dgm:cxn modelId="{A8B5B648-F72B-4A3D-8E29-CBC4A8446A55}" srcId="{C923C996-0D77-41D4-98AE-ACFFC299891E}" destId="{3F6BF271-AF7E-4E85-AAFE-315036D693E2}" srcOrd="5" destOrd="0" parTransId="{1121051D-AF17-4168-92EA-C010392A5C5F}" sibTransId="{77DE0E9A-0A5E-41E3-837C-B0121997A442}"/>
    <dgm:cxn modelId="{F601FF6E-2EB5-4F7A-92FA-B59B123438CB}" type="presOf" srcId="{C923C996-0D77-41D4-98AE-ACFFC299891E}" destId="{9A42F0BF-5A21-4390-BA10-E25A137B7B9F}" srcOrd="0" destOrd="0" presId="urn:microsoft.com/office/officeart/2005/8/layout/vList2"/>
    <dgm:cxn modelId="{A266737D-A999-4672-8C94-AAB35F9A56B2}" type="presOf" srcId="{8DE84A37-7861-4180-A727-749BA42C97B4}" destId="{1B87CC5D-EBBF-40F1-B622-91B300DE8AA6}" srcOrd="0" destOrd="0" presId="urn:microsoft.com/office/officeart/2005/8/layout/vList2"/>
    <dgm:cxn modelId="{74945B84-B2D2-412C-8771-7E0C0715025C}" srcId="{C923C996-0D77-41D4-98AE-ACFFC299891E}" destId="{EF882205-4C18-4610-A65D-3EA2D625EEF7}" srcOrd="4" destOrd="0" parTransId="{9BCE9E39-AE34-4021-AC49-1C08A1845513}" sibTransId="{ECDA4254-53D3-49AB-976D-132683902F24}"/>
    <dgm:cxn modelId="{221158A4-7B50-415C-98AD-B9712B9B81CD}" srcId="{C923C996-0D77-41D4-98AE-ACFFC299891E}" destId="{581FDA1E-6F37-4FE5-98F8-0963CA910E06}" srcOrd="2" destOrd="0" parTransId="{CB3603B1-17AC-4367-9C87-265161C1C3F1}" sibTransId="{0E963D60-58A5-406F-B46B-8447E4A0A123}"/>
    <dgm:cxn modelId="{F5132CBA-CE49-4200-A145-E276EC86E4B6}" type="presOf" srcId="{3F6BF271-AF7E-4E85-AAFE-315036D693E2}" destId="{DAAD1597-23AF-4DEF-8677-E7F0A4C586AA}" srcOrd="0" destOrd="0" presId="urn:microsoft.com/office/officeart/2005/8/layout/vList2"/>
    <dgm:cxn modelId="{8AA433BC-82F9-4110-A600-6FF7E29E6651}" type="presOf" srcId="{C351403F-0D6B-496F-9B26-DC423B11E3EC}" destId="{DEA3A19F-428E-41B0-BFB1-036DBBC2624E}" srcOrd="0" destOrd="0" presId="urn:microsoft.com/office/officeart/2005/8/layout/vList2"/>
    <dgm:cxn modelId="{9B82F8C7-5256-498B-86FE-D4A89B4CD414}" type="presOf" srcId="{EF882205-4C18-4610-A65D-3EA2D625EEF7}" destId="{E69714B3-BC6C-4EA8-A602-CE658111E4EC}" srcOrd="0" destOrd="0" presId="urn:microsoft.com/office/officeart/2005/8/layout/vList2"/>
    <dgm:cxn modelId="{88C499DB-20D7-4612-A4C4-675D5E4B6803}" srcId="{C923C996-0D77-41D4-98AE-ACFFC299891E}" destId="{C351403F-0D6B-496F-9B26-DC423B11E3EC}" srcOrd="3" destOrd="0" parTransId="{08025A75-E6E2-4F3F-8801-0C85C0222932}" sibTransId="{53B6F48E-2983-48B2-9B60-DB2D37A6BF6A}"/>
    <dgm:cxn modelId="{E815B1F1-B08C-4D68-AC11-44874EFAEEE6}" srcId="{C923C996-0D77-41D4-98AE-ACFFC299891E}" destId="{8DE84A37-7861-4180-A727-749BA42C97B4}" srcOrd="0" destOrd="0" parTransId="{C5A2AEA2-929A-40F5-8049-2AE41524959A}" sibTransId="{63F3396A-3B74-4845-95BF-ABE3C5A2B873}"/>
    <dgm:cxn modelId="{DED16298-D154-41BF-9CD4-DC07C843C1A2}" type="presParOf" srcId="{9A42F0BF-5A21-4390-BA10-E25A137B7B9F}" destId="{1B87CC5D-EBBF-40F1-B622-91B300DE8AA6}" srcOrd="0" destOrd="0" presId="urn:microsoft.com/office/officeart/2005/8/layout/vList2"/>
    <dgm:cxn modelId="{7C2175B9-9F40-44B4-A513-0F12C9C71945}" type="presParOf" srcId="{9A42F0BF-5A21-4390-BA10-E25A137B7B9F}" destId="{4592C023-3603-4DA4-82BE-35E017158623}" srcOrd="1" destOrd="0" presId="urn:microsoft.com/office/officeart/2005/8/layout/vList2"/>
    <dgm:cxn modelId="{8163A0F5-4CCE-4573-A21D-59DB533E3AEB}" type="presParOf" srcId="{9A42F0BF-5A21-4390-BA10-E25A137B7B9F}" destId="{572B2919-2688-4A1B-B9FC-80B20E3471A4}" srcOrd="2" destOrd="0" presId="urn:microsoft.com/office/officeart/2005/8/layout/vList2"/>
    <dgm:cxn modelId="{1E46509B-A108-4685-9A03-7E8A1FB79020}" type="presParOf" srcId="{9A42F0BF-5A21-4390-BA10-E25A137B7B9F}" destId="{F92FF8AB-28C2-4DE7-B154-7397508F2FBC}" srcOrd="3" destOrd="0" presId="urn:microsoft.com/office/officeart/2005/8/layout/vList2"/>
    <dgm:cxn modelId="{D5E3AF55-F1C0-4B43-BD0D-9ED57252E28B}" type="presParOf" srcId="{9A42F0BF-5A21-4390-BA10-E25A137B7B9F}" destId="{892FF4B7-CADA-42A7-B1F4-9E33CA8B3385}" srcOrd="4" destOrd="0" presId="urn:microsoft.com/office/officeart/2005/8/layout/vList2"/>
    <dgm:cxn modelId="{91C88EF6-7DC3-4EE2-9C7A-17BED2059E78}" type="presParOf" srcId="{9A42F0BF-5A21-4390-BA10-E25A137B7B9F}" destId="{EF13823A-0A74-4F92-A29D-16CCEFAA535F}" srcOrd="5" destOrd="0" presId="urn:microsoft.com/office/officeart/2005/8/layout/vList2"/>
    <dgm:cxn modelId="{BA1D8BBF-E7DC-49B1-A723-0FBC6074A2F9}" type="presParOf" srcId="{9A42F0BF-5A21-4390-BA10-E25A137B7B9F}" destId="{DEA3A19F-428E-41B0-BFB1-036DBBC2624E}" srcOrd="6" destOrd="0" presId="urn:microsoft.com/office/officeart/2005/8/layout/vList2"/>
    <dgm:cxn modelId="{A5ABC1EB-DF6F-414E-B6D6-9F5976969589}" type="presParOf" srcId="{9A42F0BF-5A21-4390-BA10-E25A137B7B9F}" destId="{8E4DF9C7-5224-4E69-8CD1-E900CE72FBD1}" srcOrd="7" destOrd="0" presId="urn:microsoft.com/office/officeart/2005/8/layout/vList2"/>
    <dgm:cxn modelId="{9ABB9725-DFA7-48DC-BFEA-DA18DA4AD0E9}" type="presParOf" srcId="{9A42F0BF-5A21-4390-BA10-E25A137B7B9F}" destId="{E69714B3-BC6C-4EA8-A602-CE658111E4EC}" srcOrd="8" destOrd="0" presId="urn:microsoft.com/office/officeart/2005/8/layout/vList2"/>
    <dgm:cxn modelId="{52FA60CE-B2BB-4366-BEE2-7FC3BB97D139}" type="presParOf" srcId="{9A42F0BF-5A21-4390-BA10-E25A137B7B9F}" destId="{12DC6B91-CFB2-400F-BFBB-4F543E28FB65}" srcOrd="9" destOrd="0" presId="urn:microsoft.com/office/officeart/2005/8/layout/vList2"/>
    <dgm:cxn modelId="{A2927B20-81D2-4F69-A360-8883D64F26B6}" type="presParOf" srcId="{9A42F0BF-5A21-4390-BA10-E25A137B7B9F}" destId="{DAAD1597-23AF-4DEF-8677-E7F0A4C586A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A25664-4E93-47D0-9DF6-AA654AC45A6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F392A1E-2689-42D3-B921-19B15F2E6A82}">
      <dgm:prSet/>
      <dgm:spPr/>
      <dgm:t>
        <a:bodyPr/>
        <a:lstStyle/>
        <a:p>
          <a:r>
            <a:rPr lang="en-US"/>
            <a:t>Open source</a:t>
          </a:r>
        </a:p>
      </dgm:t>
    </dgm:pt>
    <dgm:pt modelId="{5179621F-5B22-4079-BDD8-B36F11B82B70}" type="parTrans" cxnId="{688F7CBA-1DF9-4460-BFAE-8E128F35B782}">
      <dgm:prSet/>
      <dgm:spPr/>
      <dgm:t>
        <a:bodyPr/>
        <a:lstStyle/>
        <a:p>
          <a:endParaRPr lang="en-US"/>
        </a:p>
      </dgm:t>
    </dgm:pt>
    <dgm:pt modelId="{371ED6E3-90A9-41DA-8DC8-7B5667C2A7E0}" type="sibTrans" cxnId="{688F7CBA-1DF9-4460-BFAE-8E128F35B782}">
      <dgm:prSet/>
      <dgm:spPr/>
      <dgm:t>
        <a:bodyPr/>
        <a:lstStyle/>
        <a:p>
          <a:endParaRPr lang="en-US"/>
        </a:p>
      </dgm:t>
    </dgm:pt>
    <dgm:pt modelId="{BB5D813C-EEDE-41FF-8F10-538F6D7464C3}">
      <dgm:prSet/>
      <dgm:spPr/>
      <dgm:t>
        <a:bodyPr/>
        <a:lstStyle/>
        <a:p>
          <a:r>
            <a:rPr lang="en-US"/>
            <a:t>Well Classified (Human Cells and Tissues)</a:t>
          </a:r>
        </a:p>
      </dgm:t>
    </dgm:pt>
    <dgm:pt modelId="{8B32334A-DDFA-4C70-8D9D-92A9AEC47697}" type="parTrans" cxnId="{DC0C522D-24FC-472E-98C8-B96083F1F1E6}">
      <dgm:prSet/>
      <dgm:spPr/>
      <dgm:t>
        <a:bodyPr/>
        <a:lstStyle/>
        <a:p>
          <a:endParaRPr lang="en-US"/>
        </a:p>
      </dgm:t>
    </dgm:pt>
    <dgm:pt modelId="{91CF628E-627E-4102-A7C2-39EE1958EB4D}" type="sibTrans" cxnId="{DC0C522D-24FC-472E-98C8-B96083F1F1E6}">
      <dgm:prSet/>
      <dgm:spPr/>
      <dgm:t>
        <a:bodyPr/>
        <a:lstStyle/>
        <a:p>
          <a:endParaRPr lang="en-US"/>
        </a:p>
      </dgm:t>
    </dgm:pt>
    <dgm:pt modelId="{47C5BA28-0612-469D-90E9-AAF439C61D5F}">
      <dgm:prSet/>
      <dgm:spPr/>
      <dgm:t>
        <a:bodyPr/>
        <a:lstStyle/>
        <a:p>
          <a:r>
            <a:rPr lang="en-US"/>
            <a:t>Accessible</a:t>
          </a:r>
        </a:p>
      </dgm:t>
    </dgm:pt>
    <dgm:pt modelId="{FB137265-1EB0-40E8-B7D0-50E60CD35442}" type="parTrans" cxnId="{345DAF3D-B2DE-4521-B503-5008178AF817}">
      <dgm:prSet/>
      <dgm:spPr/>
      <dgm:t>
        <a:bodyPr/>
        <a:lstStyle/>
        <a:p>
          <a:endParaRPr lang="en-US"/>
        </a:p>
      </dgm:t>
    </dgm:pt>
    <dgm:pt modelId="{8A1423CB-74CE-403A-8533-988C8001DD17}" type="sibTrans" cxnId="{345DAF3D-B2DE-4521-B503-5008178AF817}">
      <dgm:prSet/>
      <dgm:spPr/>
      <dgm:t>
        <a:bodyPr/>
        <a:lstStyle/>
        <a:p>
          <a:endParaRPr lang="en-US"/>
        </a:p>
      </dgm:t>
    </dgm:pt>
    <dgm:pt modelId="{F7C44307-4B38-4214-9CDE-2C9F71F2BC9C}" type="pres">
      <dgm:prSet presAssocID="{F0A25664-4E93-47D0-9DF6-AA654AC45A6D}" presName="linear" presStyleCnt="0">
        <dgm:presLayoutVars>
          <dgm:animLvl val="lvl"/>
          <dgm:resizeHandles val="exact"/>
        </dgm:presLayoutVars>
      </dgm:prSet>
      <dgm:spPr/>
    </dgm:pt>
    <dgm:pt modelId="{738B497B-626E-46B5-8C70-3D113A8E423C}" type="pres">
      <dgm:prSet presAssocID="{1F392A1E-2689-42D3-B921-19B15F2E6A8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529649A-2C0B-4387-B794-0DE962A6744D}" type="pres">
      <dgm:prSet presAssocID="{371ED6E3-90A9-41DA-8DC8-7B5667C2A7E0}" presName="spacer" presStyleCnt="0"/>
      <dgm:spPr/>
    </dgm:pt>
    <dgm:pt modelId="{00E83CEE-5A7F-4032-959B-29B10498E4FF}" type="pres">
      <dgm:prSet presAssocID="{BB5D813C-EEDE-41FF-8F10-538F6D7464C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816408F-A55E-4236-9134-C2C42AD57D24}" type="pres">
      <dgm:prSet presAssocID="{91CF628E-627E-4102-A7C2-39EE1958EB4D}" presName="spacer" presStyleCnt="0"/>
      <dgm:spPr/>
    </dgm:pt>
    <dgm:pt modelId="{A4E43826-AE2A-4F27-8D6F-41E08242BA3E}" type="pres">
      <dgm:prSet presAssocID="{47C5BA28-0612-469D-90E9-AAF439C61D5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C0C522D-24FC-472E-98C8-B96083F1F1E6}" srcId="{F0A25664-4E93-47D0-9DF6-AA654AC45A6D}" destId="{BB5D813C-EEDE-41FF-8F10-538F6D7464C3}" srcOrd="1" destOrd="0" parTransId="{8B32334A-DDFA-4C70-8D9D-92A9AEC47697}" sibTransId="{91CF628E-627E-4102-A7C2-39EE1958EB4D}"/>
    <dgm:cxn modelId="{345DAF3D-B2DE-4521-B503-5008178AF817}" srcId="{F0A25664-4E93-47D0-9DF6-AA654AC45A6D}" destId="{47C5BA28-0612-469D-90E9-AAF439C61D5F}" srcOrd="2" destOrd="0" parTransId="{FB137265-1EB0-40E8-B7D0-50E60CD35442}" sibTransId="{8A1423CB-74CE-403A-8533-988C8001DD17}"/>
    <dgm:cxn modelId="{9F4CF745-5941-48DC-8C4C-0740ABAF1CA8}" type="presOf" srcId="{47C5BA28-0612-469D-90E9-AAF439C61D5F}" destId="{A4E43826-AE2A-4F27-8D6F-41E08242BA3E}" srcOrd="0" destOrd="0" presId="urn:microsoft.com/office/officeart/2005/8/layout/vList2"/>
    <dgm:cxn modelId="{688F7CBA-1DF9-4460-BFAE-8E128F35B782}" srcId="{F0A25664-4E93-47D0-9DF6-AA654AC45A6D}" destId="{1F392A1E-2689-42D3-B921-19B15F2E6A82}" srcOrd="0" destOrd="0" parTransId="{5179621F-5B22-4079-BDD8-B36F11B82B70}" sibTransId="{371ED6E3-90A9-41DA-8DC8-7B5667C2A7E0}"/>
    <dgm:cxn modelId="{51E3F4C5-C6DC-4C08-80B1-669368D576D0}" type="presOf" srcId="{BB5D813C-EEDE-41FF-8F10-538F6D7464C3}" destId="{00E83CEE-5A7F-4032-959B-29B10498E4FF}" srcOrd="0" destOrd="0" presId="urn:microsoft.com/office/officeart/2005/8/layout/vList2"/>
    <dgm:cxn modelId="{0E5DA7D5-5CCB-4ECF-806B-DB18D7169314}" type="presOf" srcId="{1F392A1E-2689-42D3-B921-19B15F2E6A82}" destId="{738B497B-626E-46B5-8C70-3D113A8E423C}" srcOrd="0" destOrd="0" presId="urn:microsoft.com/office/officeart/2005/8/layout/vList2"/>
    <dgm:cxn modelId="{95E913E8-17D9-438F-9BF4-BA7C11BE3DF5}" type="presOf" srcId="{F0A25664-4E93-47D0-9DF6-AA654AC45A6D}" destId="{F7C44307-4B38-4214-9CDE-2C9F71F2BC9C}" srcOrd="0" destOrd="0" presId="urn:microsoft.com/office/officeart/2005/8/layout/vList2"/>
    <dgm:cxn modelId="{57F90FB5-CB6A-418D-8505-583344FBB2EE}" type="presParOf" srcId="{F7C44307-4B38-4214-9CDE-2C9F71F2BC9C}" destId="{738B497B-626E-46B5-8C70-3D113A8E423C}" srcOrd="0" destOrd="0" presId="urn:microsoft.com/office/officeart/2005/8/layout/vList2"/>
    <dgm:cxn modelId="{0BF0A81D-EE77-498D-AC1F-5CD3950B30CF}" type="presParOf" srcId="{F7C44307-4B38-4214-9CDE-2C9F71F2BC9C}" destId="{1529649A-2C0B-4387-B794-0DE962A6744D}" srcOrd="1" destOrd="0" presId="urn:microsoft.com/office/officeart/2005/8/layout/vList2"/>
    <dgm:cxn modelId="{4627D1E2-91CD-419B-8138-4D38831C0163}" type="presParOf" srcId="{F7C44307-4B38-4214-9CDE-2C9F71F2BC9C}" destId="{00E83CEE-5A7F-4032-959B-29B10498E4FF}" srcOrd="2" destOrd="0" presId="urn:microsoft.com/office/officeart/2005/8/layout/vList2"/>
    <dgm:cxn modelId="{FA822ACE-B609-415C-918D-E5F2FF49C1F9}" type="presParOf" srcId="{F7C44307-4B38-4214-9CDE-2C9F71F2BC9C}" destId="{6816408F-A55E-4236-9134-C2C42AD57D24}" srcOrd="3" destOrd="0" presId="urn:microsoft.com/office/officeart/2005/8/layout/vList2"/>
    <dgm:cxn modelId="{1CA82E22-2946-46FA-837D-5855E7F9B4EF}" type="presParOf" srcId="{F7C44307-4B38-4214-9CDE-2C9F71F2BC9C}" destId="{A4E43826-AE2A-4F27-8D6F-41E08242BA3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7EA2FF-CE3A-4B01-B13A-9A3D4E196808}" type="doc">
      <dgm:prSet loTypeId="urn:microsoft.com/office/officeart/2016/7/layout/BasicLinearProcessNumbered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35436C4-557C-4494-8AA5-F40D6A70244E}">
      <dgm:prSet custT="1"/>
      <dgm:spPr/>
      <dgm:t>
        <a:bodyPr/>
        <a:lstStyle/>
        <a:p>
          <a:r>
            <a:rPr lang="en-US" sz="1600" dirty="0"/>
            <a:t>Upscale</a:t>
          </a:r>
        </a:p>
        <a:p>
          <a:r>
            <a:rPr lang="en-US" sz="1600" dirty="0"/>
            <a:t>75*75 to 150*150</a:t>
          </a:r>
        </a:p>
      </dgm:t>
    </dgm:pt>
    <dgm:pt modelId="{835A2D79-E3A0-480E-9FC6-EFD468A17B90}" type="parTrans" cxnId="{9A5B02D9-72DC-45BE-81C0-80003D6D79D6}">
      <dgm:prSet/>
      <dgm:spPr/>
      <dgm:t>
        <a:bodyPr/>
        <a:lstStyle/>
        <a:p>
          <a:endParaRPr lang="en-US"/>
        </a:p>
      </dgm:t>
    </dgm:pt>
    <dgm:pt modelId="{5851A77A-1108-4F23-A22E-EC10EBD7CF06}" type="sibTrans" cxnId="{9A5B02D9-72DC-45BE-81C0-80003D6D79D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86EA7826-D5B9-4565-A164-8B0EA1C7C706}">
      <dgm:prSet custT="1"/>
      <dgm:spPr/>
      <dgm:t>
        <a:bodyPr/>
        <a:lstStyle/>
        <a:p>
          <a:r>
            <a:rPr lang="en-US" sz="1600" dirty="0"/>
            <a:t>Reshape</a:t>
          </a:r>
        </a:p>
        <a:p>
          <a:r>
            <a:rPr lang="en-US" sz="1600" dirty="0"/>
            <a:t>200 * (150,150,3) </a:t>
          </a:r>
        </a:p>
        <a:p>
          <a:r>
            <a:rPr lang="en-US" sz="1600" dirty="0"/>
            <a:t>to 3 * (200,150,150,1)</a:t>
          </a:r>
        </a:p>
      </dgm:t>
    </dgm:pt>
    <dgm:pt modelId="{4AC62C07-CF44-46F0-B923-57CD5B53AA5A}" type="parTrans" cxnId="{3A09E26C-7422-4149-9E74-E618058F8A74}">
      <dgm:prSet/>
      <dgm:spPr/>
      <dgm:t>
        <a:bodyPr/>
        <a:lstStyle/>
        <a:p>
          <a:endParaRPr lang="en-US"/>
        </a:p>
      </dgm:t>
    </dgm:pt>
    <dgm:pt modelId="{A38BE7B1-DD75-4F48-9D65-FEC4FD714096}" type="sibTrans" cxnId="{3A09E26C-7422-4149-9E74-E618058F8A7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6196FD66-4FA0-42F2-8697-4580014ABE2A}" type="pres">
      <dgm:prSet presAssocID="{4D7EA2FF-CE3A-4B01-B13A-9A3D4E196808}" presName="Name0" presStyleCnt="0">
        <dgm:presLayoutVars>
          <dgm:animLvl val="lvl"/>
          <dgm:resizeHandles val="exact"/>
        </dgm:presLayoutVars>
      </dgm:prSet>
      <dgm:spPr/>
    </dgm:pt>
    <dgm:pt modelId="{1E1A0B3B-A684-40E1-AF8B-FD421A99EE3D}" type="pres">
      <dgm:prSet presAssocID="{135436C4-557C-4494-8AA5-F40D6A70244E}" presName="compositeNode" presStyleCnt="0">
        <dgm:presLayoutVars>
          <dgm:bulletEnabled val="1"/>
        </dgm:presLayoutVars>
      </dgm:prSet>
      <dgm:spPr/>
    </dgm:pt>
    <dgm:pt modelId="{69FF66A2-5B9B-49DD-A0FD-735B7AAE743E}" type="pres">
      <dgm:prSet presAssocID="{135436C4-557C-4494-8AA5-F40D6A70244E}" presName="bgRect" presStyleLbl="bgAccFollowNode1" presStyleIdx="0" presStyleCnt="2"/>
      <dgm:spPr/>
    </dgm:pt>
    <dgm:pt modelId="{17F8531A-CA53-4BAF-B1B1-FC0CC7C55CD3}" type="pres">
      <dgm:prSet presAssocID="{5851A77A-1108-4F23-A22E-EC10EBD7CF06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512C0EC1-6D5D-405A-B3BA-5A2AAD7F9096}" type="pres">
      <dgm:prSet presAssocID="{135436C4-557C-4494-8AA5-F40D6A70244E}" presName="bottomLine" presStyleLbl="alignNode1" presStyleIdx="1" presStyleCnt="4">
        <dgm:presLayoutVars/>
      </dgm:prSet>
      <dgm:spPr/>
    </dgm:pt>
    <dgm:pt modelId="{1268CEDF-C165-4425-8534-1BEEE14736C9}" type="pres">
      <dgm:prSet presAssocID="{135436C4-557C-4494-8AA5-F40D6A70244E}" presName="nodeText" presStyleLbl="bgAccFollowNode1" presStyleIdx="0" presStyleCnt="2">
        <dgm:presLayoutVars>
          <dgm:bulletEnabled val="1"/>
        </dgm:presLayoutVars>
      </dgm:prSet>
      <dgm:spPr/>
    </dgm:pt>
    <dgm:pt modelId="{7FDAF89D-9279-4E14-BDAF-6594AAD16B04}" type="pres">
      <dgm:prSet presAssocID="{5851A77A-1108-4F23-A22E-EC10EBD7CF06}" presName="sibTrans" presStyleCnt="0"/>
      <dgm:spPr/>
    </dgm:pt>
    <dgm:pt modelId="{1E566EAF-8498-4B02-B394-105E19DB0135}" type="pres">
      <dgm:prSet presAssocID="{86EA7826-D5B9-4565-A164-8B0EA1C7C706}" presName="compositeNode" presStyleCnt="0">
        <dgm:presLayoutVars>
          <dgm:bulletEnabled val="1"/>
        </dgm:presLayoutVars>
      </dgm:prSet>
      <dgm:spPr/>
    </dgm:pt>
    <dgm:pt modelId="{B3C065BC-768D-4760-AC5B-DEB13E61249E}" type="pres">
      <dgm:prSet presAssocID="{86EA7826-D5B9-4565-A164-8B0EA1C7C706}" presName="bgRect" presStyleLbl="bgAccFollowNode1" presStyleIdx="1" presStyleCnt="2"/>
      <dgm:spPr/>
    </dgm:pt>
    <dgm:pt modelId="{1DC9E185-95CF-4E8D-8FB5-5B4A755A297E}" type="pres">
      <dgm:prSet presAssocID="{A38BE7B1-DD75-4F48-9D65-FEC4FD714096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BAA8C341-16F8-4A19-859E-C611C35B0E93}" type="pres">
      <dgm:prSet presAssocID="{86EA7826-D5B9-4565-A164-8B0EA1C7C706}" presName="bottomLine" presStyleLbl="alignNode1" presStyleIdx="3" presStyleCnt="4">
        <dgm:presLayoutVars/>
      </dgm:prSet>
      <dgm:spPr/>
    </dgm:pt>
    <dgm:pt modelId="{7B67C5BC-A780-4E72-866B-7A49962EC7A2}" type="pres">
      <dgm:prSet presAssocID="{86EA7826-D5B9-4565-A164-8B0EA1C7C706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80E43208-F60F-43AA-925A-2721A71B48EC}" type="presOf" srcId="{86EA7826-D5B9-4565-A164-8B0EA1C7C706}" destId="{7B67C5BC-A780-4E72-866B-7A49962EC7A2}" srcOrd="1" destOrd="0" presId="urn:microsoft.com/office/officeart/2016/7/layout/BasicLinearProcessNumbered"/>
    <dgm:cxn modelId="{B45D2809-4D9B-42BC-A68D-AED8D51B4B18}" type="presOf" srcId="{86EA7826-D5B9-4565-A164-8B0EA1C7C706}" destId="{B3C065BC-768D-4760-AC5B-DEB13E61249E}" srcOrd="0" destOrd="0" presId="urn:microsoft.com/office/officeart/2016/7/layout/BasicLinearProcessNumbered"/>
    <dgm:cxn modelId="{3C642012-EF4A-4258-90D5-E5494605D733}" type="presOf" srcId="{135436C4-557C-4494-8AA5-F40D6A70244E}" destId="{1268CEDF-C165-4425-8534-1BEEE14736C9}" srcOrd="1" destOrd="0" presId="urn:microsoft.com/office/officeart/2016/7/layout/BasicLinearProcessNumbered"/>
    <dgm:cxn modelId="{ACAA8B15-A881-4227-B614-CD63D0F8BB10}" type="presOf" srcId="{4D7EA2FF-CE3A-4B01-B13A-9A3D4E196808}" destId="{6196FD66-4FA0-42F2-8697-4580014ABE2A}" srcOrd="0" destOrd="0" presId="urn:microsoft.com/office/officeart/2016/7/layout/BasicLinearProcessNumbered"/>
    <dgm:cxn modelId="{3A09E26C-7422-4149-9E74-E618058F8A74}" srcId="{4D7EA2FF-CE3A-4B01-B13A-9A3D4E196808}" destId="{86EA7826-D5B9-4565-A164-8B0EA1C7C706}" srcOrd="1" destOrd="0" parTransId="{4AC62C07-CF44-46F0-B923-57CD5B53AA5A}" sibTransId="{A38BE7B1-DD75-4F48-9D65-FEC4FD714096}"/>
    <dgm:cxn modelId="{ACB62A8F-25C3-4717-B6D2-FF9FA6C9E06C}" type="presOf" srcId="{135436C4-557C-4494-8AA5-F40D6A70244E}" destId="{69FF66A2-5B9B-49DD-A0FD-735B7AAE743E}" srcOrd="0" destOrd="0" presId="urn:microsoft.com/office/officeart/2016/7/layout/BasicLinearProcessNumbered"/>
    <dgm:cxn modelId="{CAB4A1CC-D229-4C64-AF8B-7B7988B100DC}" type="presOf" srcId="{A38BE7B1-DD75-4F48-9D65-FEC4FD714096}" destId="{1DC9E185-95CF-4E8D-8FB5-5B4A755A297E}" srcOrd="0" destOrd="0" presId="urn:microsoft.com/office/officeart/2016/7/layout/BasicLinearProcessNumbered"/>
    <dgm:cxn modelId="{57C851D0-AD69-489E-A17D-71E3B27F911A}" type="presOf" srcId="{5851A77A-1108-4F23-A22E-EC10EBD7CF06}" destId="{17F8531A-CA53-4BAF-B1B1-FC0CC7C55CD3}" srcOrd="0" destOrd="0" presId="urn:microsoft.com/office/officeart/2016/7/layout/BasicLinearProcessNumbered"/>
    <dgm:cxn modelId="{9A5B02D9-72DC-45BE-81C0-80003D6D79D6}" srcId="{4D7EA2FF-CE3A-4B01-B13A-9A3D4E196808}" destId="{135436C4-557C-4494-8AA5-F40D6A70244E}" srcOrd="0" destOrd="0" parTransId="{835A2D79-E3A0-480E-9FC6-EFD468A17B90}" sibTransId="{5851A77A-1108-4F23-A22E-EC10EBD7CF06}"/>
    <dgm:cxn modelId="{4624AAD0-F385-4ACC-A98E-80FE777D8618}" type="presParOf" srcId="{6196FD66-4FA0-42F2-8697-4580014ABE2A}" destId="{1E1A0B3B-A684-40E1-AF8B-FD421A99EE3D}" srcOrd="0" destOrd="0" presId="urn:microsoft.com/office/officeart/2016/7/layout/BasicLinearProcessNumbered"/>
    <dgm:cxn modelId="{B17F9004-CBF9-4FED-898D-9D6311CC0303}" type="presParOf" srcId="{1E1A0B3B-A684-40E1-AF8B-FD421A99EE3D}" destId="{69FF66A2-5B9B-49DD-A0FD-735B7AAE743E}" srcOrd="0" destOrd="0" presId="urn:microsoft.com/office/officeart/2016/7/layout/BasicLinearProcessNumbered"/>
    <dgm:cxn modelId="{2B04DFFC-0B89-462A-9C7F-82CE2324B3F6}" type="presParOf" srcId="{1E1A0B3B-A684-40E1-AF8B-FD421A99EE3D}" destId="{17F8531A-CA53-4BAF-B1B1-FC0CC7C55CD3}" srcOrd="1" destOrd="0" presId="urn:microsoft.com/office/officeart/2016/7/layout/BasicLinearProcessNumbered"/>
    <dgm:cxn modelId="{CED192D7-06F5-447B-B822-1CA9D0373975}" type="presParOf" srcId="{1E1A0B3B-A684-40E1-AF8B-FD421A99EE3D}" destId="{512C0EC1-6D5D-405A-B3BA-5A2AAD7F9096}" srcOrd="2" destOrd="0" presId="urn:microsoft.com/office/officeart/2016/7/layout/BasicLinearProcessNumbered"/>
    <dgm:cxn modelId="{F7066092-BFB7-4BBC-947C-365D51505BCC}" type="presParOf" srcId="{1E1A0B3B-A684-40E1-AF8B-FD421A99EE3D}" destId="{1268CEDF-C165-4425-8534-1BEEE14736C9}" srcOrd="3" destOrd="0" presId="urn:microsoft.com/office/officeart/2016/7/layout/BasicLinearProcessNumbered"/>
    <dgm:cxn modelId="{3B734549-0F61-4FEE-A3C1-DBFE31C73663}" type="presParOf" srcId="{6196FD66-4FA0-42F2-8697-4580014ABE2A}" destId="{7FDAF89D-9279-4E14-BDAF-6594AAD16B04}" srcOrd="1" destOrd="0" presId="urn:microsoft.com/office/officeart/2016/7/layout/BasicLinearProcessNumbered"/>
    <dgm:cxn modelId="{18EAA62B-463D-4697-B1CC-22D9F9793CD1}" type="presParOf" srcId="{6196FD66-4FA0-42F2-8697-4580014ABE2A}" destId="{1E566EAF-8498-4B02-B394-105E19DB0135}" srcOrd="2" destOrd="0" presId="urn:microsoft.com/office/officeart/2016/7/layout/BasicLinearProcessNumbered"/>
    <dgm:cxn modelId="{CA38CA6B-E36A-43FE-ABD9-9F1C3BC0AD69}" type="presParOf" srcId="{1E566EAF-8498-4B02-B394-105E19DB0135}" destId="{B3C065BC-768D-4760-AC5B-DEB13E61249E}" srcOrd="0" destOrd="0" presId="urn:microsoft.com/office/officeart/2016/7/layout/BasicLinearProcessNumbered"/>
    <dgm:cxn modelId="{CFE3739A-9B17-46E4-ABA2-94A05BD4DB73}" type="presParOf" srcId="{1E566EAF-8498-4B02-B394-105E19DB0135}" destId="{1DC9E185-95CF-4E8D-8FB5-5B4A755A297E}" srcOrd="1" destOrd="0" presId="urn:microsoft.com/office/officeart/2016/7/layout/BasicLinearProcessNumbered"/>
    <dgm:cxn modelId="{6E019046-5FA4-4762-AC71-9561B8645FCF}" type="presParOf" srcId="{1E566EAF-8498-4B02-B394-105E19DB0135}" destId="{BAA8C341-16F8-4A19-859E-C611C35B0E93}" srcOrd="2" destOrd="0" presId="urn:microsoft.com/office/officeart/2016/7/layout/BasicLinearProcessNumbered"/>
    <dgm:cxn modelId="{361FF510-853E-4E81-9C90-ABDC8DD32A0B}" type="presParOf" srcId="{1E566EAF-8498-4B02-B394-105E19DB0135}" destId="{7B67C5BC-A780-4E72-866B-7A49962EC7A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8E84FC-564A-409E-A432-5E922A1780AA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6B26EC-95C5-47CF-960F-9FD165FD539E}">
      <dgm:prSet/>
      <dgm:spPr/>
      <dgm:t>
        <a:bodyPr/>
        <a:lstStyle/>
        <a:p>
          <a:r>
            <a:rPr lang="en-US" dirty="0"/>
            <a:t>The data input is relatively homogenous (Less risk of overfitting)</a:t>
          </a:r>
        </a:p>
      </dgm:t>
    </dgm:pt>
    <dgm:pt modelId="{1797B6CB-169B-4F12-B1D5-07DA6679F6DF}" type="parTrans" cxnId="{1158E82C-E1A7-46B5-AC14-F7DBE4D916A9}">
      <dgm:prSet/>
      <dgm:spPr/>
      <dgm:t>
        <a:bodyPr/>
        <a:lstStyle/>
        <a:p>
          <a:endParaRPr lang="en-US"/>
        </a:p>
      </dgm:t>
    </dgm:pt>
    <dgm:pt modelId="{340B5F76-AB12-4854-A429-5B2F2163D468}" type="sibTrans" cxnId="{1158E82C-E1A7-46B5-AC14-F7DBE4D916A9}">
      <dgm:prSet/>
      <dgm:spPr/>
      <dgm:t>
        <a:bodyPr/>
        <a:lstStyle/>
        <a:p>
          <a:endParaRPr lang="en-US"/>
        </a:p>
      </dgm:t>
    </dgm:pt>
    <dgm:pt modelId="{6714CFF2-B332-4686-9B7C-614442F4B3B0}">
      <dgm:prSet custT="1"/>
      <dgm:spPr/>
      <dgm:t>
        <a:bodyPr/>
        <a:lstStyle/>
        <a:p>
          <a:endParaRPr lang="en-US" sz="2400" dirty="0"/>
        </a:p>
        <a:p>
          <a:endParaRPr lang="en-US" sz="2400" dirty="0"/>
        </a:p>
        <a:p>
          <a:r>
            <a:rPr lang="en-US" sz="2400" dirty="0"/>
            <a:t>Speed is essential</a:t>
          </a:r>
        </a:p>
      </dgm:t>
    </dgm:pt>
    <dgm:pt modelId="{10CD4A03-5064-47A8-B8A4-8A1011485676}" type="parTrans" cxnId="{541E7331-B590-477D-9F44-478E7C56B748}">
      <dgm:prSet/>
      <dgm:spPr/>
      <dgm:t>
        <a:bodyPr/>
        <a:lstStyle/>
        <a:p>
          <a:endParaRPr lang="en-US"/>
        </a:p>
      </dgm:t>
    </dgm:pt>
    <dgm:pt modelId="{E135C89A-B72D-4ADB-BD23-F9EDB4E56F37}" type="sibTrans" cxnId="{541E7331-B590-477D-9F44-478E7C56B748}">
      <dgm:prSet/>
      <dgm:spPr/>
      <dgm:t>
        <a:bodyPr/>
        <a:lstStyle/>
        <a:p>
          <a:endParaRPr lang="en-US"/>
        </a:p>
      </dgm:t>
    </dgm:pt>
    <dgm:pt modelId="{C3EB24D1-7FF2-4F3B-A359-1ED5F23145C6}">
      <dgm:prSet custT="1"/>
      <dgm:spPr/>
      <dgm:t>
        <a:bodyPr/>
        <a:lstStyle/>
        <a:p>
          <a:r>
            <a:rPr lang="en-US" sz="1700" dirty="0"/>
            <a:t>Model Training converging speed</a:t>
          </a:r>
        </a:p>
      </dgm:t>
    </dgm:pt>
    <dgm:pt modelId="{75F4F10E-0AF8-4B92-BC32-57ACA2D709D1}" type="parTrans" cxnId="{AE0D997D-A360-4847-ABAE-6C2F71310BDC}">
      <dgm:prSet/>
      <dgm:spPr/>
      <dgm:t>
        <a:bodyPr/>
        <a:lstStyle/>
        <a:p>
          <a:endParaRPr lang="en-US"/>
        </a:p>
      </dgm:t>
    </dgm:pt>
    <dgm:pt modelId="{47837895-A055-4ADC-A059-8D141D3D992F}" type="sibTrans" cxnId="{AE0D997D-A360-4847-ABAE-6C2F71310BDC}">
      <dgm:prSet/>
      <dgm:spPr/>
      <dgm:t>
        <a:bodyPr/>
        <a:lstStyle/>
        <a:p>
          <a:endParaRPr lang="en-US"/>
        </a:p>
      </dgm:t>
    </dgm:pt>
    <dgm:pt modelId="{2CE3FEE3-48B9-4A45-B639-747FA526E995}">
      <dgm:prSet custT="1"/>
      <dgm:spPr/>
      <dgm:t>
        <a:bodyPr/>
        <a:lstStyle/>
        <a:p>
          <a:r>
            <a:rPr lang="en-US" sz="1700" dirty="0"/>
            <a:t>Training speed</a:t>
          </a:r>
        </a:p>
      </dgm:t>
    </dgm:pt>
    <dgm:pt modelId="{C13EDE59-32E6-44B5-9A44-9DF7D3B08B97}" type="parTrans" cxnId="{D13DEFF1-CA97-4462-A4F7-1DF86D0374D1}">
      <dgm:prSet/>
      <dgm:spPr/>
      <dgm:t>
        <a:bodyPr/>
        <a:lstStyle/>
        <a:p>
          <a:endParaRPr lang="en-US"/>
        </a:p>
      </dgm:t>
    </dgm:pt>
    <dgm:pt modelId="{62712A7F-F7EA-4C68-80A5-624CFEA01467}" type="sibTrans" cxnId="{D13DEFF1-CA97-4462-A4F7-1DF86D0374D1}">
      <dgm:prSet/>
      <dgm:spPr/>
      <dgm:t>
        <a:bodyPr/>
        <a:lstStyle/>
        <a:p>
          <a:endParaRPr lang="en-US"/>
        </a:p>
      </dgm:t>
    </dgm:pt>
    <dgm:pt modelId="{B22230FC-C3B1-47B8-9699-06EC7FE74C27}">
      <dgm:prSet custT="1"/>
      <dgm:spPr/>
      <dgm:t>
        <a:bodyPr/>
        <a:lstStyle/>
        <a:p>
          <a:r>
            <a:rPr lang="en-US" sz="1700" dirty="0"/>
            <a:t>Prediction speed</a:t>
          </a:r>
        </a:p>
      </dgm:t>
    </dgm:pt>
    <dgm:pt modelId="{9BE190B2-F038-4C82-807D-BD2A140334E9}" type="parTrans" cxnId="{181C3D49-2137-4F28-B3E0-661EE8AF04D0}">
      <dgm:prSet/>
      <dgm:spPr/>
      <dgm:t>
        <a:bodyPr/>
        <a:lstStyle/>
        <a:p>
          <a:endParaRPr lang="en-US"/>
        </a:p>
      </dgm:t>
    </dgm:pt>
    <dgm:pt modelId="{FC6922C3-BC18-4181-A2F9-DC2E45F1AA20}" type="sibTrans" cxnId="{181C3D49-2137-4F28-B3E0-661EE8AF04D0}">
      <dgm:prSet/>
      <dgm:spPr/>
      <dgm:t>
        <a:bodyPr/>
        <a:lstStyle/>
        <a:p>
          <a:endParaRPr lang="en-US"/>
        </a:p>
      </dgm:t>
    </dgm:pt>
    <dgm:pt modelId="{0A472D6E-FF9D-4E73-A6EF-05F1935BB21B}" type="pres">
      <dgm:prSet presAssocID="{CB8E84FC-564A-409E-A432-5E922A1780AA}" presName="Name0" presStyleCnt="0">
        <dgm:presLayoutVars>
          <dgm:dir/>
          <dgm:resizeHandles val="exact"/>
        </dgm:presLayoutVars>
      </dgm:prSet>
      <dgm:spPr/>
    </dgm:pt>
    <dgm:pt modelId="{7BE919D6-1C19-4752-81CB-66E092208734}" type="pres">
      <dgm:prSet presAssocID="{E76B26EC-95C5-47CF-960F-9FD165FD539E}" presName="parAndChTx" presStyleLbl="node1" presStyleIdx="0" presStyleCnt="2" custScaleY="216814">
        <dgm:presLayoutVars>
          <dgm:bulletEnabled val="1"/>
        </dgm:presLayoutVars>
      </dgm:prSet>
      <dgm:spPr/>
    </dgm:pt>
    <dgm:pt modelId="{8839107B-702D-4316-B264-E84F3C78022B}" type="pres">
      <dgm:prSet presAssocID="{340B5F76-AB12-4854-A429-5B2F2163D468}" presName="parAndChSpace" presStyleCnt="0"/>
      <dgm:spPr/>
    </dgm:pt>
    <dgm:pt modelId="{F0BBD06E-D559-4AF4-8362-17DE82FA8E91}" type="pres">
      <dgm:prSet presAssocID="{6714CFF2-B332-4686-9B7C-614442F4B3B0}" presName="parAndChTx" presStyleLbl="node1" presStyleIdx="1" presStyleCnt="2" custScaleY="215561">
        <dgm:presLayoutVars>
          <dgm:bulletEnabled val="1"/>
        </dgm:presLayoutVars>
      </dgm:prSet>
      <dgm:spPr/>
    </dgm:pt>
  </dgm:ptLst>
  <dgm:cxnLst>
    <dgm:cxn modelId="{3EAA6625-BAF1-49B9-ACBB-20D6FDC0C3D4}" type="presOf" srcId="{B22230FC-C3B1-47B8-9699-06EC7FE74C27}" destId="{F0BBD06E-D559-4AF4-8362-17DE82FA8E91}" srcOrd="0" destOrd="3" presId="urn:microsoft.com/office/officeart/2005/8/layout/hChevron3"/>
    <dgm:cxn modelId="{1158E82C-E1A7-46B5-AC14-F7DBE4D916A9}" srcId="{CB8E84FC-564A-409E-A432-5E922A1780AA}" destId="{E76B26EC-95C5-47CF-960F-9FD165FD539E}" srcOrd="0" destOrd="0" parTransId="{1797B6CB-169B-4F12-B1D5-07DA6679F6DF}" sibTransId="{340B5F76-AB12-4854-A429-5B2F2163D468}"/>
    <dgm:cxn modelId="{541E7331-B590-477D-9F44-478E7C56B748}" srcId="{CB8E84FC-564A-409E-A432-5E922A1780AA}" destId="{6714CFF2-B332-4686-9B7C-614442F4B3B0}" srcOrd="1" destOrd="0" parTransId="{10CD4A03-5064-47A8-B8A4-8A1011485676}" sibTransId="{E135C89A-B72D-4ADB-BD23-F9EDB4E56F37}"/>
    <dgm:cxn modelId="{60BA9735-364A-4D69-9FD6-169C684953DE}" type="presOf" srcId="{CB8E84FC-564A-409E-A432-5E922A1780AA}" destId="{0A472D6E-FF9D-4E73-A6EF-05F1935BB21B}" srcOrd="0" destOrd="0" presId="urn:microsoft.com/office/officeart/2005/8/layout/hChevron3"/>
    <dgm:cxn modelId="{181C3D49-2137-4F28-B3E0-661EE8AF04D0}" srcId="{6714CFF2-B332-4686-9B7C-614442F4B3B0}" destId="{B22230FC-C3B1-47B8-9699-06EC7FE74C27}" srcOrd="2" destOrd="0" parTransId="{9BE190B2-F038-4C82-807D-BD2A140334E9}" sibTransId="{FC6922C3-BC18-4181-A2F9-DC2E45F1AA20}"/>
    <dgm:cxn modelId="{F987A74F-B416-4BAA-A7EC-47CC54348A11}" type="presOf" srcId="{2CE3FEE3-48B9-4A45-B639-747FA526E995}" destId="{F0BBD06E-D559-4AF4-8362-17DE82FA8E91}" srcOrd="0" destOrd="2" presId="urn:microsoft.com/office/officeart/2005/8/layout/hChevron3"/>
    <dgm:cxn modelId="{AE0D997D-A360-4847-ABAE-6C2F71310BDC}" srcId="{6714CFF2-B332-4686-9B7C-614442F4B3B0}" destId="{C3EB24D1-7FF2-4F3B-A359-1ED5F23145C6}" srcOrd="0" destOrd="0" parTransId="{75F4F10E-0AF8-4B92-BC32-57ACA2D709D1}" sibTransId="{47837895-A055-4ADC-A059-8D141D3D992F}"/>
    <dgm:cxn modelId="{F1125492-E0C7-4737-832E-C16D8CC8146C}" type="presOf" srcId="{E76B26EC-95C5-47CF-960F-9FD165FD539E}" destId="{7BE919D6-1C19-4752-81CB-66E092208734}" srcOrd="0" destOrd="0" presId="urn:microsoft.com/office/officeart/2005/8/layout/hChevron3"/>
    <dgm:cxn modelId="{FF3D4497-8753-4F67-95E4-66C3BF51859E}" type="presOf" srcId="{6714CFF2-B332-4686-9B7C-614442F4B3B0}" destId="{F0BBD06E-D559-4AF4-8362-17DE82FA8E91}" srcOrd="0" destOrd="0" presId="urn:microsoft.com/office/officeart/2005/8/layout/hChevron3"/>
    <dgm:cxn modelId="{D13DEFF1-CA97-4462-A4F7-1DF86D0374D1}" srcId="{6714CFF2-B332-4686-9B7C-614442F4B3B0}" destId="{2CE3FEE3-48B9-4A45-B639-747FA526E995}" srcOrd="1" destOrd="0" parTransId="{C13EDE59-32E6-44B5-9A44-9DF7D3B08B97}" sibTransId="{62712A7F-F7EA-4C68-80A5-624CFEA01467}"/>
    <dgm:cxn modelId="{8B578CF3-BB1E-424C-A7F5-B5E75DE0860E}" type="presOf" srcId="{C3EB24D1-7FF2-4F3B-A359-1ED5F23145C6}" destId="{F0BBD06E-D559-4AF4-8362-17DE82FA8E91}" srcOrd="0" destOrd="1" presId="urn:microsoft.com/office/officeart/2005/8/layout/hChevron3"/>
    <dgm:cxn modelId="{DB9475FA-2D94-480B-A608-9DB9B0ECEA18}" type="presParOf" srcId="{0A472D6E-FF9D-4E73-A6EF-05F1935BB21B}" destId="{7BE919D6-1C19-4752-81CB-66E092208734}" srcOrd="0" destOrd="0" presId="urn:microsoft.com/office/officeart/2005/8/layout/hChevron3"/>
    <dgm:cxn modelId="{7311CF4E-A4BC-443A-8321-874180844D21}" type="presParOf" srcId="{0A472D6E-FF9D-4E73-A6EF-05F1935BB21B}" destId="{8839107B-702D-4316-B264-E84F3C78022B}" srcOrd="1" destOrd="0" presId="urn:microsoft.com/office/officeart/2005/8/layout/hChevron3"/>
    <dgm:cxn modelId="{B90EF90C-1D9D-4D89-9E44-27B3BF765CDB}" type="presParOf" srcId="{0A472D6E-FF9D-4E73-A6EF-05F1935BB21B}" destId="{F0BBD06E-D559-4AF4-8362-17DE82FA8E91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17C575-93F9-4631-970F-F15009E1688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5B9093-E712-495D-84B6-74590FDCC7AD}">
      <dgm:prSet/>
      <dgm:spPr/>
      <dgm:t>
        <a:bodyPr/>
        <a:lstStyle/>
        <a:p>
          <a:r>
            <a:rPr lang="en-US"/>
            <a:t>Better grasp of local features</a:t>
          </a:r>
        </a:p>
      </dgm:t>
    </dgm:pt>
    <dgm:pt modelId="{D8B1438C-D484-4B25-AC9E-A42D0D6B045A}" type="parTrans" cxnId="{CFA2E0CA-4BD1-40DD-9DCD-9B969C13FDD5}">
      <dgm:prSet/>
      <dgm:spPr/>
      <dgm:t>
        <a:bodyPr/>
        <a:lstStyle/>
        <a:p>
          <a:endParaRPr lang="en-US"/>
        </a:p>
      </dgm:t>
    </dgm:pt>
    <dgm:pt modelId="{BE7EDA5B-7BE4-46D3-ACD4-48057EC3C5D9}" type="sibTrans" cxnId="{CFA2E0CA-4BD1-40DD-9DCD-9B969C13FDD5}">
      <dgm:prSet/>
      <dgm:spPr/>
      <dgm:t>
        <a:bodyPr/>
        <a:lstStyle/>
        <a:p>
          <a:endParaRPr lang="en-US"/>
        </a:p>
      </dgm:t>
    </dgm:pt>
    <dgm:pt modelId="{134F5199-4649-4D56-A471-106F1C43BC06}">
      <dgm:prSet/>
      <dgm:spPr/>
      <dgm:t>
        <a:bodyPr/>
        <a:lstStyle/>
        <a:p>
          <a:r>
            <a:rPr lang="en-US"/>
            <a:t>Less local color inaccuracy</a:t>
          </a:r>
        </a:p>
      </dgm:t>
    </dgm:pt>
    <dgm:pt modelId="{C660761E-2C8E-4B8D-8DE5-8DE88B2BFDF6}" type="parTrans" cxnId="{26AD383A-DC1F-42D1-A8AD-A3C5C6418006}">
      <dgm:prSet/>
      <dgm:spPr/>
      <dgm:t>
        <a:bodyPr/>
        <a:lstStyle/>
        <a:p>
          <a:endParaRPr lang="en-US"/>
        </a:p>
      </dgm:t>
    </dgm:pt>
    <dgm:pt modelId="{244457EC-449F-4757-BEE6-70795C8A40EE}" type="sibTrans" cxnId="{26AD383A-DC1F-42D1-A8AD-A3C5C6418006}">
      <dgm:prSet/>
      <dgm:spPr/>
      <dgm:t>
        <a:bodyPr/>
        <a:lstStyle/>
        <a:p>
          <a:endParaRPr lang="en-US"/>
        </a:p>
      </dgm:t>
    </dgm:pt>
    <dgm:pt modelId="{1A84E512-35F0-4C13-AE12-8975C312F788}">
      <dgm:prSet/>
      <dgm:spPr/>
      <dgm:t>
        <a:bodyPr/>
        <a:lstStyle/>
        <a:p>
          <a:r>
            <a:rPr lang="en-US" dirty="0"/>
            <a:t>Faster</a:t>
          </a:r>
        </a:p>
      </dgm:t>
    </dgm:pt>
    <dgm:pt modelId="{D1C4A1A4-9439-44D3-A20F-5FAE7EE56A5C}" type="parTrans" cxnId="{2CBF85CC-8112-4D5D-B8F4-89B9211BFB50}">
      <dgm:prSet/>
      <dgm:spPr/>
      <dgm:t>
        <a:bodyPr/>
        <a:lstStyle/>
        <a:p>
          <a:endParaRPr lang="en-US"/>
        </a:p>
      </dgm:t>
    </dgm:pt>
    <dgm:pt modelId="{8A02CB67-6274-4AA7-853D-F23F904570E3}" type="sibTrans" cxnId="{2CBF85CC-8112-4D5D-B8F4-89B9211BFB50}">
      <dgm:prSet/>
      <dgm:spPr/>
      <dgm:t>
        <a:bodyPr/>
        <a:lstStyle/>
        <a:p>
          <a:endParaRPr lang="en-US"/>
        </a:p>
      </dgm:t>
    </dgm:pt>
    <dgm:pt modelId="{2A833F72-D8F4-4F05-BF20-280482127023}" type="pres">
      <dgm:prSet presAssocID="{A517C575-93F9-4631-970F-F15009E1688D}" presName="linear" presStyleCnt="0">
        <dgm:presLayoutVars>
          <dgm:animLvl val="lvl"/>
          <dgm:resizeHandles val="exact"/>
        </dgm:presLayoutVars>
      </dgm:prSet>
      <dgm:spPr/>
    </dgm:pt>
    <dgm:pt modelId="{D75AC5E4-456D-4263-8A2F-715A2810E29E}" type="pres">
      <dgm:prSet presAssocID="{CD5B9093-E712-495D-84B6-74590FDCC7A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6C24D15-1E1B-46B5-B47E-9A6AA38DCA66}" type="pres">
      <dgm:prSet presAssocID="{BE7EDA5B-7BE4-46D3-ACD4-48057EC3C5D9}" presName="spacer" presStyleCnt="0"/>
      <dgm:spPr/>
    </dgm:pt>
    <dgm:pt modelId="{3B4EE83D-CB92-4BD1-BAA1-B6F22020210B}" type="pres">
      <dgm:prSet presAssocID="{134F5199-4649-4D56-A471-106F1C43BC0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FAEB404-748B-471B-9AB8-03CA159D91F2}" type="pres">
      <dgm:prSet presAssocID="{244457EC-449F-4757-BEE6-70795C8A40EE}" presName="spacer" presStyleCnt="0"/>
      <dgm:spPr/>
    </dgm:pt>
    <dgm:pt modelId="{FBCC38E0-6250-4FA3-A427-BED2443B1A58}" type="pres">
      <dgm:prSet presAssocID="{1A84E512-35F0-4C13-AE12-8975C312F78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6AD383A-DC1F-42D1-A8AD-A3C5C6418006}" srcId="{A517C575-93F9-4631-970F-F15009E1688D}" destId="{134F5199-4649-4D56-A471-106F1C43BC06}" srcOrd="1" destOrd="0" parTransId="{C660761E-2C8E-4B8D-8DE5-8DE88B2BFDF6}" sibTransId="{244457EC-449F-4757-BEE6-70795C8A40EE}"/>
    <dgm:cxn modelId="{15C5D748-E874-4D96-8BF1-E6DFD7F3CF7E}" type="presOf" srcId="{134F5199-4649-4D56-A471-106F1C43BC06}" destId="{3B4EE83D-CB92-4BD1-BAA1-B6F22020210B}" srcOrd="0" destOrd="0" presId="urn:microsoft.com/office/officeart/2005/8/layout/vList2"/>
    <dgm:cxn modelId="{16C64E6D-0BC1-42B1-BAB4-7275DBDB8B66}" type="presOf" srcId="{CD5B9093-E712-495D-84B6-74590FDCC7AD}" destId="{D75AC5E4-456D-4263-8A2F-715A2810E29E}" srcOrd="0" destOrd="0" presId="urn:microsoft.com/office/officeart/2005/8/layout/vList2"/>
    <dgm:cxn modelId="{37023AC3-82EB-4DB5-BC5E-A7335F9DDF24}" type="presOf" srcId="{1A84E512-35F0-4C13-AE12-8975C312F788}" destId="{FBCC38E0-6250-4FA3-A427-BED2443B1A58}" srcOrd="0" destOrd="0" presId="urn:microsoft.com/office/officeart/2005/8/layout/vList2"/>
    <dgm:cxn modelId="{16E1DCC4-A8BA-4E74-9A1F-294BD8F99A4C}" type="presOf" srcId="{A517C575-93F9-4631-970F-F15009E1688D}" destId="{2A833F72-D8F4-4F05-BF20-280482127023}" srcOrd="0" destOrd="0" presId="urn:microsoft.com/office/officeart/2005/8/layout/vList2"/>
    <dgm:cxn modelId="{CFA2E0CA-4BD1-40DD-9DCD-9B969C13FDD5}" srcId="{A517C575-93F9-4631-970F-F15009E1688D}" destId="{CD5B9093-E712-495D-84B6-74590FDCC7AD}" srcOrd="0" destOrd="0" parTransId="{D8B1438C-D484-4B25-AC9E-A42D0D6B045A}" sibTransId="{BE7EDA5B-7BE4-46D3-ACD4-48057EC3C5D9}"/>
    <dgm:cxn modelId="{2CBF85CC-8112-4D5D-B8F4-89B9211BFB50}" srcId="{A517C575-93F9-4631-970F-F15009E1688D}" destId="{1A84E512-35F0-4C13-AE12-8975C312F788}" srcOrd="2" destOrd="0" parTransId="{D1C4A1A4-9439-44D3-A20F-5FAE7EE56A5C}" sibTransId="{8A02CB67-6274-4AA7-853D-F23F904570E3}"/>
    <dgm:cxn modelId="{8113B417-6943-4C49-AD27-3AEE56ABD7BB}" type="presParOf" srcId="{2A833F72-D8F4-4F05-BF20-280482127023}" destId="{D75AC5E4-456D-4263-8A2F-715A2810E29E}" srcOrd="0" destOrd="0" presId="urn:microsoft.com/office/officeart/2005/8/layout/vList2"/>
    <dgm:cxn modelId="{51E14F21-5D2A-4517-844D-114E51AF81C5}" type="presParOf" srcId="{2A833F72-D8F4-4F05-BF20-280482127023}" destId="{56C24D15-1E1B-46B5-B47E-9A6AA38DCA66}" srcOrd="1" destOrd="0" presId="urn:microsoft.com/office/officeart/2005/8/layout/vList2"/>
    <dgm:cxn modelId="{9C9D1589-02E1-4BDA-A847-EC2D4FCB6677}" type="presParOf" srcId="{2A833F72-D8F4-4F05-BF20-280482127023}" destId="{3B4EE83D-CB92-4BD1-BAA1-B6F22020210B}" srcOrd="2" destOrd="0" presId="urn:microsoft.com/office/officeart/2005/8/layout/vList2"/>
    <dgm:cxn modelId="{70ABFEF1-0C80-4E20-BF07-EB48B2A1439D}" type="presParOf" srcId="{2A833F72-D8F4-4F05-BF20-280482127023}" destId="{4FAEB404-748B-471B-9AB8-03CA159D91F2}" srcOrd="3" destOrd="0" presId="urn:microsoft.com/office/officeart/2005/8/layout/vList2"/>
    <dgm:cxn modelId="{B6B0E46E-2E39-4692-8FED-317EB7D5C347}" type="presParOf" srcId="{2A833F72-D8F4-4F05-BF20-280482127023}" destId="{FBCC38E0-6250-4FA3-A427-BED2443B1A5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733F16-0900-42DD-8905-87A7C3766EEE}" type="doc">
      <dgm:prSet loTypeId="urn:microsoft.com/office/officeart/2005/8/layout/vList2" loCatId="list" qsTypeId="urn:microsoft.com/office/officeart/2005/8/quickstyle/simple3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78149D4-9757-493F-9EF7-5E05E3D02B0D}">
      <dgm:prSet/>
      <dgm:spPr/>
      <dgm:t>
        <a:bodyPr/>
        <a:lstStyle/>
        <a:p>
          <a:r>
            <a:rPr lang="en-US"/>
            <a:t>CPU: Intel Xeon E5-2660 16 Core</a:t>
          </a:r>
        </a:p>
      </dgm:t>
    </dgm:pt>
    <dgm:pt modelId="{460415E5-7961-4BEF-B431-CB4B5BCF01D7}" type="parTrans" cxnId="{AE66642B-E35F-49BB-B691-9767AF715189}">
      <dgm:prSet/>
      <dgm:spPr/>
      <dgm:t>
        <a:bodyPr/>
        <a:lstStyle/>
        <a:p>
          <a:endParaRPr lang="en-US"/>
        </a:p>
      </dgm:t>
    </dgm:pt>
    <dgm:pt modelId="{BAD0F4D4-BA07-4543-9586-E6844538DBE9}" type="sibTrans" cxnId="{AE66642B-E35F-49BB-B691-9767AF715189}">
      <dgm:prSet/>
      <dgm:spPr/>
      <dgm:t>
        <a:bodyPr/>
        <a:lstStyle/>
        <a:p>
          <a:endParaRPr lang="en-US"/>
        </a:p>
      </dgm:t>
    </dgm:pt>
    <dgm:pt modelId="{2FF3E21C-C038-4440-BCD5-5E033FA6E8CD}">
      <dgm:prSet/>
      <dgm:spPr/>
      <dgm:t>
        <a:bodyPr/>
        <a:lstStyle/>
        <a:p>
          <a:r>
            <a:rPr lang="en-US"/>
            <a:t>RAM: 16GB DDR3</a:t>
          </a:r>
        </a:p>
      </dgm:t>
    </dgm:pt>
    <dgm:pt modelId="{7DC9AC48-853C-46CB-B969-2691AC6C373A}" type="parTrans" cxnId="{C332752B-D6A9-4949-AF40-9138579E85D9}">
      <dgm:prSet/>
      <dgm:spPr/>
      <dgm:t>
        <a:bodyPr/>
        <a:lstStyle/>
        <a:p>
          <a:endParaRPr lang="en-US"/>
        </a:p>
      </dgm:t>
    </dgm:pt>
    <dgm:pt modelId="{A728B548-D927-4339-9688-8E47EDB18323}" type="sibTrans" cxnId="{C332752B-D6A9-4949-AF40-9138579E85D9}">
      <dgm:prSet/>
      <dgm:spPr/>
      <dgm:t>
        <a:bodyPr/>
        <a:lstStyle/>
        <a:p>
          <a:endParaRPr lang="en-US"/>
        </a:p>
      </dgm:t>
    </dgm:pt>
    <dgm:pt modelId="{D5CF8E37-3391-4CD1-A0C2-C6120C55CC2E}">
      <dgm:prSet/>
      <dgm:spPr/>
      <dgm:t>
        <a:bodyPr/>
        <a:lstStyle/>
        <a:p>
          <a:r>
            <a:rPr lang="en-US"/>
            <a:t>GPU: NVIDIA Quadro P2000</a:t>
          </a:r>
        </a:p>
      </dgm:t>
    </dgm:pt>
    <dgm:pt modelId="{E17322C1-60FD-4878-9EF3-6CC08FC5CCF5}" type="parTrans" cxnId="{174FBF25-F856-46F6-BCB8-9AEBCD83765A}">
      <dgm:prSet/>
      <dgm:spPr/>
      <dgm:t>
        <a:bodyPr/>
        <a:lstStyle/>
        <a:p>
          <a:endParaRPr lang="en-US"/>
        </a:p>
      </dgm:t>
    </dgm:pt>
    <dgm:pt modelId="{47CD7BF9-196C-4A7F-81D0-0E42F657C5A8}" type="sibTrans" cxnId="{174FBF25-F856-46F6-BCB8-9AEBCD83765A}">
      <dgm:prSet/>
      <dgm:spPr/>
      <dgm:t>
        <a:bodyPr/>
        <a:lstStyle/>
        <a:p>
          <a:endParaRPr lang="en-US"/>
        </a:p>
      </dgm:t>
    </dgm:pt>
    <dgm:pt modelId="{41729685-D934-4360-B95B-0F40525EC930}">
      <dgm:prSet/>
      <dgm:spPr/>
      <dgm:t>
        <a:bodyPr/>
        <a:lstStyle/>
        <a:p>
          <a:r>
            <a:rPr lang="en-US"/>
            <a:t>VRAM: 5GB (5120MB) DDR5</a:t>
          </a:r>
        </a:p>
      </dgm:t>
    </dgm:pt>
    <dgm:pt modelId="{5A9E1BF8-7B5C-4558-9102-182AFFA6A0F9}" type="parTrans" cxnId="{ADC4DF8D-FCBF-40CE-9803-4EEFCB479740}">
      <dgm:prSet/>
      <dgm:spPr/>
      <dgm:t>
        <a:bodyPr/>
        <a:lstStyle/>
        <a:p>
          <a:endParaRPr lang="en-US"/>
        </a:p>
      </dgm:t>
    </dgm:pt>
    <dgm:pt modelId="{56031F02-6248-4528-A817-4D8126E35688}" type="sibTrans" cxnId="{ADC4DF8D-FCBF-40CE-9803-4EEFCB479740}">
      <dgm:prSet/>
      <dgm:spPr/>
      <dgm:t>
        <a:bodyPr/>
        <a:lstStyle/>
        <a:p>
          <a:endParaRPr lang="en-US"/>
        </a:p>
      </dgm:t>
    </dgm:pt>
    <dgm:pt modelId="{82B90773-D4E8-4C63-BC0D-69753B84ADF2}">
      <dgm:prSet/>
      <dgm:spPr/>
      <dgm:t>
        <a:bodyPr/>
        <a:lstStyle/>
        <a:p>
          <a:r>
            <a:rPr lang="en-US"/>
            <a:t>Default Batch Size: 10</a:t>
          </a:r>
        </a:p>
      </dgm:t>
    </dgm:pt>
    <dgm:pt modelId="{3E513DA9-A869-400E-BDDA-B3CFEB46839A}" type="parTrans" cxnId="{3EA931C5-7267-49A3-B774-85770A18D233}">
      <dgm:prSet/>
      <dgm:spPr/>
      <dgm:t>
        <a:bodyPr/>
        <a:lstStyle/>
        <a:p>
          <a:endParaRPr lang="en-US"/>
        </a:p>
      </dgm:t>
    </dgm:pt>
    <dgm:pt modelId="{0EB6B0ED-F3AF-451B-B2C1-E85D7CD27E77}" type="sibTrans" cxnId="{3EA931C5-7267-49A3-B774-85770A18D233}">
      <dgm:prSet/>
      <dgm:spPr/>
      <dgm:t>
        <a:bodyPr/>
        <a:lstStyle/>
        <a:p>
          <a:endParaRPr lang="en-US"/>
        </a:p>
      </dgm:t>
    </dgm:pt>
    <dgm:pt modelId="{22669A8D-115C-422D-AEDD-3E53D4731E10}" type="pres">
      <dgm:prSet presAssocID="{09733F16-0900-42DD-8905-87A7C3766EEE}" presName="linear" presStyleCnt="0">
        <dgm:presLayoutVars>
          <dgm:animLvl val="lvl"/>
          <dgm:resizeHandles val="exact"/>
        </dgm:presLayoutVars>
      </dgm:prSet>
      <dgm:spPr/>
    </dgm:pt>
    <dgm:pt modelId="{B3963F07-A263-4ABF-BAC6-D420F430C510}" type="pres">
      <dgm:prSet presAssocID="{478149D4-9757-493F-9EF7-5E05E3D02B0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A5CAB32-D2B9-4DDB-A3EA-AA7EDF519D07}" type="pres">
      <dgm:prSet presAssocID="{BAD0F4D4-BA07-4543-9586-E6844538DBE9}" presName="spacer" presStyleCnt="0"/>
      <dgm:spPr/>
    </dgm:pt>
    <dgm:pt modelId="{F74D88E2-5A5D-4E24-ADB5-E1C7FF7E6D5C}" type="pres">
      <dgm:prSet presAssocID="{2FF3E21C-C038-4440-BCD5-5E033FA6E8C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015B549-9C52-4E09-870C-4119CD4A2126}" type="pres">
      <dgm:prSet presAssocID="{A728B548-D927-4339-9688-8E47EDB18323}" presName="spacer" presStyleCnt="0"/>
      <dgm:spPr/>
    </dgm:pt>
    <dgm:pt modelId="{C15431F3-1DCC-4311-95AD-B27A20C7A456}" type="pres">
      <dgm:prSet presAssocID="{D5CF8E37-3391-4CD1-A0C2-C6120C55CC2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5AE99FB-7780-41FD-8B05-9C77A0CA26D2}" type="pres">
      <dgm:prSet presAssocID="{47CD7BF9-196C-4A7F-81D0-0E42F657C5A8}" presName="spacer" presStyleCnt="0"/>
      <dgm:spPr/>
    </dgm:pt>
    <dgm:pt modelId="{3BFE0EDF-0482-420C-94F1-3F00A2D413A1}" type="pres">
      <dgm:prSet presAssocID="{41729685-D934-4360-B95B-0F40525EC93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21AA579-6A4C-4C1E-B3CC-9AD256B04626}" type="pres">
      <dgm:prSet presAssocID="{56031F02-6248-4528-A817-4D8126E35688}" presName="spacer" presStyleCnt="0"/>
      <dgm:spPr/>
    </dgm:pt>
    <dgm:pt modelId="{225F02D2-5D8F-4A2E-BE46-B74B94D15EB4}" type="pres">
      <dgm:prSet presAssocID="{82B90773-D4E8-4C63-BC0D-69753B84ADF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74FBF25-F856-46F6-BCB8-9AEBCD83765A}" srcId="{09733F16-0900-42DD-8905-87A7C3766EEE}" destId="{D5CF8E37-3391-4CD1-A0C2-C6120C55CC2E}" srcOrd="2" destOrd="0" parTransId="{E17322C1-60FD-4878-9EF3-6CC08FC5CCF5}" sibTransId="{47CD7BF9-196C-4A7F-81D0-0E42F657C5A8}"/>
    <dgm:cxn modelId="{AE66642B-E35F-49BB-B691-9767AF715189}" srcId="{09733F16-0900-42DD-8905-87A7C3766EEE}" destId="{478149D4-9757-493F-9EF7-5E05E3D02B0D}" srcOrd="0" destOrd="0" parTransId="{460415E5-7961-4BEF-B431-CB4B5BCF01D7}" sibTransId="{BAD0F4D4-BA07-4543-9586-E6844538DBE9}"/>
    <dgm:cxn modelId="{C332752B-D6A9-4949-AF40-9138579E85D9}" srcId="{09733F16-0900-42DD-8905-87A7C3766EEE}" destId="{2FF3E21C-C038-4440-BCD5-5E033FA6E8CD}" srcOrd="1" destOrd="0" parTransId="{7DC9AC48-853C-46CB-B969-2691AC6C373A}" sibTransId="{A728B548-D927-4339-9688-8E47EDB18323}"/>
    <dgm:cxn modelId="{3DDF3833-E3D7-4988-BA0B-8A928869BF6F}" type="presOf" srcId="{09733F16-0900-42DD-8905-87A7C3766EEE}" destId="{22669A8D-115C-422D-AEDD-3E53D4731E10}" srcOrd="0" destOrd="0" presId="urn:microsoft.com/office/officeart/2005/8/layout/vList2"/>
    <dgm:cxn modelId="{98E76888-F19C-4BDE-9296-C8623C5EF662}" type="presOf" srcId="{478149D4-9757-493F-9EF7-5E05E3D02B0D}" destId="{B3963F07-A263-4ABF-BAC6-D420F430C510}" srcOrd="0" destOrd="0" presId="urn:microsoft.com/office/officeart/2005/8/layout/vList2"/>
    <dgm:cxn modelId="{B607BA8A-90BB-4488-92DF-7C26158D88C0}" type="presOf" srcId="{D5CF8E37-3391-4CD1-A0C2-C6120C55CC2E}" destId="{C15431F3-1DCC-4311-95AD-B27A20C7A456}" srcOrd="0" destOrd="0" presId="urn:microsoft.com/office/officeart/2005/8/layout/vList2"/>
    <dgm:cxn modelId="{ADC4DF8D-FCBF-40CE-9803-4EEFCB479740}" srcId="{09733F16-0900-42DD-8905-87A7C3766EEE}" destId="{41729685-D934-4360-B95B-0F40525EC930}" srcOrd="3" destOrd="0" parTransId="{5A9E1BF8-7B5C-4558-9102-182AFFA6A0F9}" sibTransId="{56031F02-6248-4528-A817-4D8126E35688}"/>
    <dgm:cxn modelId="{878742B1-7FF2-4A77-B423-2B70870F0BB1}" type="presOf" srcId="{82B90773-D4E8-4C63-BC0D-69753B84ADF2}" destId="{225F02D2-5D8F-4A2E-BE46-B74B94D15EB4}" srcOrd="0" destOrd="0" presId="urn:microsoft.com/office/officeart/2005/8/layout/vList2"/>
    <dgm:cxn modelId="{3EA931C5-7267-49A3-B774-85770A18D233}" srcId="{09733F16-0900-42DD-8905-87A7C3766EEE}" destId="{82B90773-D4E8-4C63-BC0D-69753B84ADF2}" srcOrd="4" destOrd="0" parTransId="{3E513DA9-A869-400E-BDDA-B3CFEB46839A}" sibTransId="{0EB6B0ED-F3AF-451B-B2C1-E85D7CD27E77}"/>
    <dgm:cxn modelId="{F1A5D7CE-43DE-4BA4-96EB-4A01A3DEBE54}" type="presOf" srcId="{41729685-D934-4360-B95B-0F40525EC930}" destId="{3BFE0EDF-0482-420C-94F1-3F00A2D413A1}" srcOrd="0" destOrd="0" presId="urn:microsoft.com/office/officeart/2005/8/layout/vList2"/>
    <dgm:cxn modelId="{6D2447D7-2937-43C2-8851-84ED1DAD46CA}" type="presOf" srcId="{2FF3E21C-C038-4440-BCD5-5E033FA6E8CD}" destId="{F74D88E2-5A5D-4E24-ADB5-E1C7FF7E6D5C}" srcOrd="0" destOrd="0" presId="urn:microsoft.com/office/officeart/2005/8/layout/vList2"/>
    <dgm:cxn modelId="{80EEEFB8-1026-478D-AC15-A92B3CBE8C97}" type="presParOf" srcId="{22669A8D-115C-422D-AEDD-3E53D4731E10}" destId="{B3963F07-A263-4ABF-BAC6-D420F430C510}" srcOrd="0" destOrd="0" presId="urn:microsoft.com/office/officeart/2005/8/layout/vList2"/>
    <dgm:cxn modelId="{39D3922C-D040-431E-A6D8-6F042FA52C2E}" type="presParOf" srcId="{22669A8D-115C-422D-AEDD-3E53D4731E10}" destId="{BA5CAB32-D2B9-4DDB-A3EA-AA7EDF519D07}" srcOrd="1" destOrd="0" presId="urn:microsoft.com/office/officeart/2005/8/layout/vList2"/>
    <dgm:cxn modelId="{677ABC5D-89E6-4867-BBF6-BE089603220C}" type="presParOf" srcId="{22669A8D-115C-422D-AEDD-3E53D4731E10}" destId="{F74D88E2-5A5D-4E24-ADB5-E1C7FF7E6D5C}" srcOrd="2" destOrd="0" presId="urn:microsoft.com/office/officeart/2005/8/layout/vList2"/>
    <dgm:cxn modelId="{F9801CE7-C2DA-4E2D-8AED-8290776D8113}" type="presParOf" srcId="{22669A8D-115C-422D-AEDD-3E53D4731E10}" destId="{1015B549-9C52-4E09-870C-4119CD4A2126}" srcOrd="3" destOrd="0" presId="urn:microsoft.com/office/officeart/2005/8/layout/vList2"/>
    <dgm:cxn modelId="{92D5EDE8-72AD-4856-A274-7383BEE4136C}" type="presParOf" srcId="{22669A8D-115C-422D-AEDD-3E53D4731E10}" destId="{C15431F3-1DCC-4311-95AD-B27A20C7A456}" srcOrd="4" destOrd="0" presId="urn:microsoft.com/office/officeart/2005/8/layout/vList2"/>
    <dgm:cxn modelId="{F40CBF01-E865-4DE9-80B8-28A8E5E2ABF3}" type="presParOf" srcId="{22669A8D-115C-422D-AEDD-3E53D4731E10}" destId="{25AE99FB-7780-41FD-8B05-9C77A0CA26D2}" srcOrd="5" destOrd="0" presId="urn:microsoft.com/office/officeart/2005/8/layout/vList2"/>
    <dgm:cxn modelId="{0F7D3605-05DA-438B-9DE2-D187FEE66215}" type="presParOf" srcId="{22669A8D-115C-422D-AEDD-3E53D4731E10}" destId="{3BFE0EDF-0482-420C-94F1-3F00A2D413A1}" srcOrd="6" destOrd="0" presId="urn:microsoft.com/office/officeart/2005/8/layout/vList2"/>
    <dgm:cxn modelId="{FD69AEFA-71F1-4BE4-9AF8-17390AF77C5D}" type="presParOf" srcId="{22669A8D-115C-422D-AEDD-3E53D4731E10}" destId="{921AA579-6A4C-4C1E-B3CC-9AD256B04626}" srcOrd="7" destOrd="0" presId="urn:microsoft.com/office/officeart/2005/8/layout/vList2"/>
    <dgm:cxn modelId="{99BDDD03-A2C0-4090-8E46-9ADCDFE67F3C}" type="presParOf" srcId="{22669A8D-115C-422D-AEDD-3E53D4731E10}" destId="{225F02D2-5D8F-4A2E-BE46-B74B94D15EB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84218A4-3CDE-4A89-A089-BB3D1F5922A2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B3E38C28-2203-4DB9-BEDC-5A72592E4D0D}">
      <dgm:prSet/>
      <dgm:spPr/>
      <dgm:t>
        <a:bodyPr/>
        <a:lstStyle/>
        <a:p>
          <a:r>
            <a:rPr lang="en-US"/>
            <a:t>Try L1 Loss Function (Mean Absolute Error) to increase image Sharpness</a:t>
          </a:r>
        </a:p>
      </dgm:t>
    </dgm:pt>
    <dgm:pt modelId="{BB15E932-700D-48F8-BBE2-084B3F68CEE6}" type="parTrans" cxnId="{C0B73C37-A61C-4DE2-8EEA-5459B18FE066}">
      <dgm:prSet/>
      <dgm:spPr/>
      <dgm:t>
        <a:bodyPr/>
        <a:lstStyle/>
        <a:p>
          <a:endParaRPr lang="en-US"/>
        </a:p>
      </dgm:t>
    </dgm:pt>
    <dgm:pt modelId="{B899E113-BB90-4DC0-9FD3-220BB12A5485}" type="sibTrans" cxnId="{C0B73C37-A61C-4DE2-8EEA-5459B18FE066}">
      <dgm:prSet/>
      <dgm:spPr/>
      <dgm:t>
        <a:bodyPr/>
        <a:lstStyle/>
        <a:p>
          <a:endParaRPr lang="en-US"/>
        </a:p>
      </dgm:t>
    </dgm:pt>
    <dgm:pt modelId="{A8BC5568-F517-46FB-9568-FE10E35F3295}">
      <dgm:prSet/>
      <dgm:spPr/>
      <dgm:t>
        <a:bodyPr/>
        <a:lstStyle/>
        <a:p>
          <a:r>
            <a:rPr lang="en-US"/>
            <a:t>Tweak Activation Function</a:t>
          </a:r>
        </a:p>
      </dgm:t>
    </dgm:pt>
    <dgm:pt modelId="{527DA5A5-9250-49A3-8C02-BD46F0E90169}" type="parTrans" cxnId="{0ECA5A94-98B1-41B2-B301-0D84A7F0FA1E}">
      <dgm:prSet/>
      <dgm:spPr/>
      <dgm:t>
        <a:bodyPr/>
        <a:lstStyle/>
        <a:p>
          <a:endParaRPr lang="en-US"/>
        </a:p>
      </dgm:t>
    </dgm:pt>
    <dgm:pt modelId="{1E19422E-B7BB-4C93-8548-E72CEB33751F}" type="sibTrans" cxnId="{0ECA5A94-98B1-41B2-B301-0D84A7F0FA1E}">
      <dgm:prSet/>
      <dgm:spPr/>
      <dgm:t>
        <a:bodyPr/>
        <a:lstStyle/>
        <a:p>
          <a:endParaRPr lang="en-US"/>
        </a:p>
      </dgm:t>
    </dgm:pt>
    <dgm:pt modelId="{E3868FB3-791D-4BF3-BB9D-6C2657147176}">
      <dgm:prSet/>
      <dgm:spPr/>
      <dgm:t>
        <a:bodyPr/>
        <a:lstStyle/>
        <a:p>
          <a:r>
            <a:rPr lang="en-US"/>
            <a:t>Make User Interface for Training, Prediction and Model Optimization</a:t>
          </a:r>
        </a:p>
      </dgm:t>
    </dgm:pt>
    <dgm:pt modelId="{14863251-8A94-446A-A793-F24054B91CD2}" type="parTrans" cxnId="{B0D9F4AB-1918-4630-B2D6-5D1CF0451DB3}">
      <dgm:prSet/>
      <dgm:spPr/>
      <dgm:t>
        <a:bodyPr/>
        <a:lstStyle/>
        <a:p>
          <a:endParaRPr lang="en-US"/>
        </a:p>
      </dgm:t>
    </dgm:pt>
    <dgm:pt modelId="{11BE71A5-BB55-48D4-BF8E-E0E8895B8D44}" type="sibTrans" cxnId="{B0D9F4AB-1918-4630-B2D6-5D1CF0451DB3}">
      <dgm:prSet/>
      <dgm:spPr/>
      <dgm:t>
        <a:bodyPr/>
        <a:lstStyle/>
        <a:p>
          <a:endParaRPr lang="en-US"/>
        </a:p>
      </dgm:t>
    </dgm:pt>
    <dgm:pt modelId="{FED94D29-AB34-4B22-8120-9BF2032AA429}">
      <dgm:prSet/>
      <dgm:spPr/>
      <dgm:t>
        <a:bodyPr/>
        <a:lstStyle/>
        <a:p>
          <a:r>
            <a:rPr lang="en-US"/>
            <a:t>3 Dimensional Image Super Resolution</a:t>
          </a:r>
        </a:p>
      </dgm:t>
    </dgm:pt>
    <dgm:pt modelId="{92B6B927-F7DD-46F6-86A9-6CEC581E01B1}" type="parTrans" cxnId="{60E780E0-A851-49D6-A45B-7DD48C01EEF3}">
      <dgm:prSet/>
      <dgm:spPr/>
      <dgm:t>
        <a:bodyPr/>
        <a:lstStyle/>
        <a:p>
          <a:endParaRPr lang="en-US"/>
        </a:p>
      </dgm:t>
    </dgm:pt>
    <dgm:pt modelId="{C406863F-F9D9-4B92-924A-2243A0BB1271}" type="sibTrans" cxnId="{60E780E0-A851-49D6-A45B-7DD48C01EEF3}">
      <dgm:prSet/>
      <dgm:spPr/>
      <dgm:t>
        <a:bodyPr/>
        <a:lstStyle/>
        <a:p>
          <a:endParaRPr lang="en-US"/>
        </a:p>
      </dgm:t>
    </dgm:pt>
    <dgm:pt modelId="{AAE8D6AF-8E5B-459C-AC91-0DA6612D44D3}">
      <dgm:prSet/>
      <dgm:spPr/>
      <dgm:t>
        <a:bodyPr/>
        <a:lstStyle/>
        <a:p>
          <a:r>
            <a:rPr lang="en-US"/>
            <a:t>3 Dimensional Object Classification for C Elegans Neuron Cells</a:t>
          </a:r>
        </a:p>
      </dgm:t>
    </dgm:pt>
    <dgm:pt modelId="{3B323384-2C08-470D-BA40-6B8EEE296AA2}" type="parTrans" cxnId="{7BD29472-AC06-4CCD-8E42-CAC19DD1C68A}">
      <dgm:prSet/>
      <dgm:spPr/>
      <dgm:t>
        <a:bodyPr/>
        <a:lstStyle/>
        <a:p>
          <a:endParaRPr lang="en-US"/>
        </a:p>
      </dgm:t>
    </dgm:pt>
    <dgm:pt modelId="{B8BC3472-2BEE-414C-81DB-8D08991C9142}" type="sibTrans" cxnId="{7BD29472-AC06-4CCD-8E42-CAC19DD1C68A}">
      <dgm:prSet/>
      <dgm:spPr/>
      <dgm:t>
        <a:bodyPr/>
        <a:lstStyle/>
        <a:p>
          <a:endParaRPr lang="en-US"/>
        </a:p>
      </dgm:t>
    </dgm:pt>
    <dgm:pt modelId="{4565BA22-F3B7-4386-A5EE-960800158D5C}" type="pres">
      <dgm:prSet presAssocID="{184218A4-3CDE-4A89-A089-BB3D1F5922A2}" presName="linear" presStyleCnt="0">
        <dgm:presLayoutVars>
          <dgm:animLvl val="lvl"/>
          <dgm:resizeHandles val="exact"/>
        </dgm:presLayoutVars>
      </dgm:prSet>
      <dgm:spPr/>
    </dgm:pt>
    <dgm:pt modelId="{751C27BC-DFB8-42EF-807A-11E469FB6070}" type="pres">
      <dgm:prSet presAssocID="{B3E38C28-2203-4DB9-BEDC-5A72592E4D0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015D4F1-3A1C-4150-89A2-F4D077EDE23F}" type="pres">
      <dgm:prSet presAssocID="{B899E113-BB90-4DC0-9FD3-220BB12A5485}" presName="spacer" presStyleCnt="0"/>
      <dgm:spPr/>
    </dgm:pt>
    <dgm:pt modelId="{243E9457-BC05-4D2B-8039-04E76402E88E}" type="pres">
      <dgm:prSet presAssocID="{A8BC5568-F517-46FB-9568-FE10E35F329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15ACD4E-BDF5-40A0-8DCF-0C654DBF5967}" type="pres">
      <dgm:prSet presAssocID="{1E19422E-B7BB-4C93-8548-E72CEB33751F}" presName="spacer" presStyleCnt="0"/>
      <dgm:spPr/>
    </dgm:pt>
    <dgm:pt modelId="{D2470C60-FB68-49D2-AA3D-9CA7BEDF5AD3}" type="pres">
      <dgm:prSet presAssocID="{E3868FB3-791D-4BF3-BB9D-6C265714717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AC4D703-8229-4428-9FD2-B87BB3C9DB6C}" type="pres">
      <dgm:prSet presAssocID="{11BE71A5-BB55-48D4-BF8E-E0E8895B8D44}" presName="spacer" presStyleCnt="0"/>
      <dgm:spPr/>
    </dgm:pt>
    <dgm:pt modelId="{41C3ACE5-FC75-49AC-B8B7-F71D05764358}" type="pres">
      <dgm:prSet presAssocID="{FED94D29-AB34-4B22-8120-9BF2032AA42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1B0DB5-F7BA-4192-B869-5B450EDF1F6A}" type="pres">
      <dgm:prSet presAssocID="{C406863F-F9D9-4B92-924A-2243A0BB1271}" presName="spacer" presStyleCnt="0"/>
      <dgm:spPr/>
    </dgm:pt>
    <dgm:pt modelId="{77E47BC5-FC57-4D8C-92C6-194E37832C44}" type="pres">
      <dgm:prSet presAssocID="{AAE8D6AF-8E5B-459C-AC91-0DA6612D44D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DBEB511-A4F6-4AEC-844A-D0C7946A2373}" type="presOf" srcId="{B3E38C28-2203-4DB9-BEDC-5A72592E4D0D}" destId="{751C27BC-DFB8-42EF-807A-11E469FB6070}" srcOrd="0" destOrd="0" presId="urn:microsoft.com/office/officeart/2005/8/layout/vList2"/>
    <dgm:cxn modelId="{8D75691B-ABE1-4522-BB86-F1DF1D16D21E}" type="presOf" srcId="{A8BC5568-F517-46FB-9568-FE10E35F3295}" destId="{243E9457-BC05-4D2B-8039-04E76402E88E}" srcOrd="0" destOrd="0" presId="urn:microsoft.com/office/officeart/2005/8/layout/vList2"/>
    <dgm:cxn modelId="{D1B9E734-5876-4810-A9F4-D03439454D3E}" type="presOf" srcId="{FED94D29-AB34-4B22-8120-9BF2032AA429}" destId="{41C3ACE5-FC75-49AC-B8B7-F71D05764358}" srcOrd="0" destOrd="0" presId="urn:microsoft.com/office/officeart/2005/8/layout/vList2"/>
    <dgm:cxn modelId="{C0B73C37-A61C-4DE2-8EEA-5459B18FE066}" srcId="{184218A4-3CDE-4A89-A089-BB3D1F5922A2}" destId="{B3E38C28-2203-4DB9-BEDC-5A72592E4D0D}" srcOrd="0" destOrd="0" parTransId="{BB15E932-700D-48F8-BBE2-084B3F68CEE6}" sibTransId="{B899E113-BB90-4DC0-9FD3-220BB12A5485}"/>
    <dgm:cxn modelId="{2D392D49-A80C-4C9F-B953-ED59B7F1E603}" type="presOf" srcId="{184218A4-3CDE-4A89-A089-BB3D1F5922A2}" destId="{4565BA22-F3B7-4386-A5EE-960800158D5C}" srcOrd="0" destOrd="0" presId="urn:microsoft.com/office/officeart/2005/8/layout/vList2"/>
    <dgm:cxn modelId="{7BD29472-AC06-4CCD-8E42-CAC19DD1C68A}" srcId="{184218A4-3CDE-4A89-A089-BB3D1F5922A2}" destId="{AAE8D6AF-8E5B-459C-AC91-0DA6612D44D3}" srcOrd="4" destOrd="0" parTransId="{3B323384-2C08-470D-BA40-6B8EEE296AA2}" sibTransId="{B8BC3472-2BEE-414C-81DB-8D08991C9142}"/>
    <dgm:cxn modelId="{0ECA5A94-98B1-41B2-B301-0D84A7F0FA1E}" srcId="{184218A4-3CDE-4A89-A089-BB3D1F5922A2}" destId="{A8BC5568-F517-46FB-9568-FE10E35F3295}" srcOrd="1" destOrd="0" parTransId="{527DA5A5-9250-49A3-8C02-BD46F0E90169}" sibTransId="{1E19422E-B7BB-4C93-8548-E72CEB33751F}"/>
    <dgm:cxn modelId="{B0D9F4AB-1918-4630-B2D6-5D1CF0451DB3}" srcId="{184218A4-3CDE-4A89-A089-BB3D1F5922A2}" destId="{E3868FB3-791D-4BF3-BB9D-6C2657147176}" srcOrd="2" destOrd="0" parTransId="{14863251-8A94-446A-A793-F24054B91CD2}" sibTransId="{11BE71A5-BB55-48D4-BF8E-E0E8895B8D44}"/>
    <dgm:cxn modelId="{FA26E7AC-2ADF-4AE8-9EBF-2031560A3044}" type="presOf" srcId="{E3868FB3-791D-4BF3-BB9D-6C2657147176}" destId="{D2470C60-FB68-49D2-AA3D-9CA7BEDF5AD3}" srcOrd="0" destOrd="0" presId="urn:microsoft.com/office/officeart/2005/8/layout/vList2"/>
    <dgm:cxn modelId="{1930E4AE-D170-4E76-B212-DE304296DF52}" type="presOf" srcId="{AAE8D6AF-8E5B-459C-AC91-0DA6612D44D3}" destId="{77E47BC5-FC57-4D8C-92C6-194E37832C44}" srcOrd="0" destOrd="0" presId="urn:microsoft.com/office/officeart/2005/8/layout/vList2"/>
    <dgm:cxn modelId="{60E780E0-A851-49D6-A45B-7DD48C01EEF3}" srcId="{184218A4-3CDE-4A89-A089-BB3D1F5922A2}" destId="{FED94D29-AB34-4B22-8120-9BF2032AA429}" srcOrd="3" destOrd="0" parTransId="{92B6B927-F7DD-46F6-86A9-6CEC581E01B1}" sibTransId="{C406863F-F9D9-4B92-924A-2243A0BB1271}"/>
    <dgm:cxn modelId="{3406965D-C40E-45D3-B070-95BC7BB8EA35}" type="presParOf" srcId="{4565BA22-F3B7-4386-A5EE-960800158D5C}" destId="{751C27BC-DFB8-42EF-807A-11E469FB6070}" srcOrd="0" destOrd="0" presId="urn:microsoft.com/office/officeart/2005/8/layout/vList2"/>
    <dgm:cxn modelId="{6DBADAE5-CBB4-4026-9675-6336015CFDF9}" type="presParOf" srcId="{4565BA22-F3B7-4386-A5EE-960800158D5C}" destId="{5015D4F1-3A1C-4150-89A2-F4D077EDE23F}" srcOrd="1" destOrd="0" presId="urn:microsoft.com/office/officeart/2005/8/layout/vList2"/>
    <dgm:cxn modelId="{494DF012-E4FA-454B-A58A-C6D694BBAC55}" type="presParOf" srcId="{4565BA22-F3B7-4386-A5EE-960800158D5C}" destId="{243E9457-BC05-4D2B-8039-04E76402E88E}" srcOrd="2" destOrd="0" presId="urn:microsoft.com/office/officeart/2005/8/layout/vList2"/>
    <dgm:cxn modelId="{79138807-5151-42D0-A08C-95B8345F2CF2}" type="presParOf" srcId="{4565BA22-F3B7-4386-A5EE-960800158D5C}" destId="{C15ACD4E-BDF5-40A0-8DCF-0C654DBF5967}" srcOrd="3" destOrd="0" presId="urn:microsoft.com/office/officeart/2005/8/layout/vList2"/>
    <dgm:cxn modelId="{6ACBE86F-701B-49EB-A8C4-6C880AA59750}" type="presParOf" srcId="{4565BA22-F3B7-4386-A5EE-960800158D5C}" destId="{D2470C60-FB68-49D2-AA3D-9CA7BEDF5AD3}" srcOrd="4" destOrd="0" presId="urn:microsoft.com/office/officeart/2005/8/layout/vList2"/>
    <dgm:cxn modelId="{2DCC5432-3882-4346-AAE8-6132143DB7A0}" type="presParOf" srcId="{4565BA22-F3B7-4386-A5EE-960800158D5C}" destId="{0AC4D703-8229-4428-9FD2-B87BB3C9DB6C}" srcOrd="5" destOrd="0" presId="urn:microsoft.com/office/officeart/2005/8/layout/vList2"/>
    <dgm:cxn modelId="{6CB029BF-B867-4166-8E85-65B56DED2C39}" type="presParOf" srcId="{4565BA22-F3B7-4386-A5EE-960800158D5C}" destId="{41C3ACE5-FC75-49AC-B8B7-F71D05764358}" srcOrd="6" destOrd="0" presId="urn:microsoft.com/office/officeart/2005/8/layout/vList2"/>
    <dgm:cxn modelId="{DF92F9C7-4AAF-49C1-8D73-32FA0F183DEF}" type="presParOf" srcId="{4565BA22-F3B7-4386-A5EE-960800158D5C}" destId="{271B0DB5-F7BA-4192-B869-5B450EDF1F6A}" srcOrd="7" destOrd="0" presId="urn:microsoft.com/office/officeart/2005/8/layout/vList2"/>
    <dgm:cxn modelId="{361D82ED-E50A-4AD4-9166-660FE4824520}" type="presParOf" srcId="{4565BA22-F3B7-4386-A5EE-960800158D5C}" destId="{77E47BC5-FC57-4D8C-92C6-194E37832C4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B39C8-6BB1-4843-943A-9597F691E432}">
      <dsp:nvSpPr>
        <dsp:cNvPr id="0" name=""/>
        <dsp:cNvSpPr/>
      </dsp:nvSpPr>
      <dsp:spPr>
        <a:xfrm>
          <a:off x="0" y="2228062"/>
          <a:ext cx="4567238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8147D-D8FA-4D1B-B65C-908ACFD6184A}">
      <dsp:nvSpPr>
        <dsp:cNvPr id="0" name=""/>
        <dsp:cNvSpPr/>
      </dsp:nvSpPr>
      <dsp:spPr>
        <a:xfrm>
          <a:off x="228361" y="1932862"/>
          <a:ext cx="3197066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842" tIns="0" rIns="12084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No new information gained</a:t>
          </a:r>
        </a:p>
      </dsp:txBody>
      <dsp:txXfrm>
        <a:off x="257182" y="1961683"/>
        <a:ext cx="3139424" cy="532758"/>
      </dsp:txXfrm>
    </dsp:sp>
    <dsp:sp modelId="{3A36A88C-BADD-417F-8F9D-55FE3F72AF8D}">
      <dsp:nvSpPr>
        <dsp:cNvPr id="0" name=""/>
        <dsp:cNvSpPr/>
      </dsp:nvSpPr>
      <dsp:spPr>
        <a:xfrm>
          <a:off x="0" y="3135262"/>
          <a:ext cx="4567238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ABE034-64B2-4FFF-9FBB-91EB8E84CD11}">
      <dsp:nvSpPr>
        <dsp:cNvPr id="0" name=""/>
        <dsp:cNvSpPr/>
      </dsp:nvSpPr>
      <dsp:spPr>
        <a:xfrm>
          <a:off x="228361" y="2840062"/>
          <a:ext cx="3197066" cy="59040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842" tIns="0" rIns="12084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No assumptions made</a:t>
          </a:r>
        </a:p>
      </dsp:txBody>
      <dsp:txXfrm>
        <a:off x="257182" y="2868883"/>
        <a:ext cx="3139424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87CC5D-EBBF-40F1-B622-91B300DE8AA6}">
      <dsp:nvSpPr>
        <dsp:cNvPr id="0" name=""/>
        <dsp:cNvSpPr/>
      </dsp:nvSpPr>
      <dsp:spPr>
        <a:xfrm>
          <a:off x="0" y="807187"/>
          <a:ext cx="4567238" cy="59962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Set Construction</a:t>
          </a:r>
        </a:p>
      </dsp:txBody>
      <dsp:txXfrm>
        <a:off x="29271" y="836458"/>
        <a:ext cx="4508696" cy="541083"/>
      </dsp:txXfrm>
    </dsp:sp>
    <dsp:sp modelId="{572B2919-2688-4A1B-B9FC-80B20E3471A4}">
      <dsp:nvSpPr>
        <dsp:cNvPr id="0" name=""/>
        <dsp:cNvSpPr/>
      </dsp:nvSpPr>
      <dsp:spPr>
        <a:xfrm>
          <a:off x="0" y="1478812"/>
          <a:ext cx="4567238" cy="59962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Pre-Processing</a:t>
          </a:r>
        </a:p>
      </dsp:txBody>
      <dsp:txXfrm>
        <a:off x="29271" y="1508083"/>
        <a:ext cx="4508696" cy="541083"/>
      </dsp:txXfrm>
    </dsp:sp>
    <dsp:sp modelId="{892FF4B7-CADA-42A7-B1F4-9E33CA8B3385}">
      <dsp:nvSpPr>
        <dsp:cNvPr id="0" name=""/>
        <dsp:cNvSpPr/>
      </dsp:nvSpPr>
      <dsp:spPr>
        <a:xfrm>
          <a:off x="0" y="2150437"/>
          <a:ext cx="4567238" cy="59962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Model Framework Design</a:t>
          </a:r>
        </a:p>
      </dsp:txBody>
      <dsp:txXfrm>
        <a:off x="29271" y="2179708"/>
        <a:ext cx="4508696" cy="541083"/>
      </dsp:txXfrm>
    </dsp:sp>
    <dsp:sp modelId="{DEA3A19F-428E-41B0-BFB1-036DBBC2624E}">
      <dsp:nvSpPr>
        <dsp:cNvPr id="0" name=""/>
        <dsp:cNvSpPr/>
      </dsp:nvSpPr>
      <dsp:spPr>
        <a:xfrm>
          <a:off x="0" y="2822062"/>
          <a:ext cx="4567238" cy="59962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Loss Function Design</a:t>
          </a:r>
        </a:p>
      </dsp:txBody>
      <dsp:txXfrm>
        <a:off x="29271" y="2851333"/>
        <a:ext cx="4508696" cy="541083"/>
      </dsp:txXfrm>
    </dsp:sp>
    <dsp:sp modelId="{E69714B3-BC6C-4EA8-A602-CE658111E4EC}">
      <dsp:nvSpPr>
        <dsp:cNvPr id="0" name=""/>
        <dsp:cNvSpPr/>
      </dsp:nvSpPr>
      <dsp:spPr>
        <a:xfrm>
          <a:off x="0" y="3493687"/>
          <a:ext cx="4567238" cy="59962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Linear Filter</a:t>
          </a:r>
        </a:p>
      </dsp:txBody>
      <dsp:txXfrm>
        <a:off x="29271" y="3522958"/>
        <a:ext cx="4508696" cy="541083"/>
      </dsp:txXfrm>
    </dsp:sp>
    <dsp:sp modelId="{DAAD1597-23AF-4DEF-8677-E7F0A4C586AA}">
      <dsp:nvSpPr>
        <dsp:cNvPr id="0" name=""/>
        <dsp:cNvSpPr/>
      </dsp:nvSpPr>
      <dsp:spPr>
        <a:xfrm>
          <a:off x="0" y="4165312"/>
          <a:ext cx="4567238" cy="59962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Save model and show prediction</a:t>
          </a:r>
        </a:p>
      </dsp:txBody>
      <dsp:txXfrm>
        <a:off x="29271" y="4194583"/>
        <a:ext cx="4508696" cy="5410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B497B-626E-46B5-8C70-3D113A8E423C}">
      <dsp:nvSpPr>
        <dsp:cNvPr id="0" name=""/>
        <dsp:cNvSpPr/>
      </dsp:nvSpPr>
      <dsp:spPr>
        <a:xfrm>
          <a:off x="0" y="631406"/>
          <a:ext cx="4885203" cy="14698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Open source</a:t>
          </a:r>
        </a:p>
      </dsp:txBody>
      <dsp:txXfrm>
        <a:off x="71751" y="703157"/>
        <a:ext cx="4741701" cy="1326328"/>
      </dsp:txXfrm>
    </dsp:sp>
    <dsp:sp modelId="{00E83CEE-5A7F-4032-959B-29B10498E4FF}">
      <dsp:nvSpPr>
        <dsp:cNvPr id="0" name=""/>
        <dsp:cNvSpPr/>
      </dsp:nvSpPr>
      <dsp:spPr>
        <a:xfrm>
          <a:off x="0" y="2207797"/>
          <a:ext cx="4885203" cy="146983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Well Classified (Human Cells and Tissues)</a:t>
          </a:r>
        </a:p>
      </dsp:txBody>
      <dsp:txXfrm>
        <a:off x="71751" y="2279548"/>
        <a:ext cx="4741701" cy="1326328"/>
      </dsp:txXfrm>
    </dsp:sp>
    <dsp:sp modelId="{A4E43826-AE2A-4F27-8D6F-41E08242BA3E}">
      <dsp:nvSpPr>
        <dsp:cNvPr id="0" name=""/>
        <dsp:cNvSpPr/>
      </dsp:nvSpPr>
      <dsp:spPr>
        <a:xfrm>
          <a:off x="0" y="3784188"/>
          <a:ext cx="4885203" cy="146983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Accessible</a:t>
          </a:r>
        </a:p>
      </dsp:txBody>
      <dsp:txXfrm>
        <a:off x="71751" y="3855939"/>
        <a:ext cx="4741701" cy="13263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F66A2-5B9B-49DD-A0FD-735B7AAE743E}">
      <dsp:nvSpPr>
        <dsp:cNvPr id="0" name=""/>
        <dsp:cNvSpPr/>
      </dsp:nvSpPr>
      <dsp:spPr>
        <a:xfrm>
          <a:off x="579" y="1203385"/>
          <a:ext cx="2260966" cy="316535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6274" tIns="330200" rIns="17627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Upscale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75*75 to 150*150</a:t>
          </a:r>
        </a:p>
      </dsp:txBody>
      <dsp:txXfrm>
        <a:off x="579" y="2406220"/>
        <a:ext cx="2260966" cy="1899212"/>
      </dsp:txXfrm>
    </dsp:sp>
    <dsp:sp modelId="{17F8531A-CA53-4BAF-B1B1-FC0CC7C55CD3}">
      <dsp:nvSpPr>
        <dsp:cNvPr id="0" name=""/>
        <dsp:cNvSpPr/>
      </dsp:nvSpPr>
      <dsp:spPr>
        <a:xfrm>
          <a:off x="656260" y="1519921"/>
          <a:ext cx="949606" cy="94960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4035" tIns="12700" rIns="74035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1</a:t>
          </a:r>
        </a:p>
      </dsp:txBody>
      <dsp:txXfrm>
        <a:off x="795327" y="1658988"/>
        <a:ext cx="671472" cy="671472"/>
      </dsp:txXfrm>
    </dsp:sp>
    <dsp:sp modelId="{512C0EC1-6D5D-405A-B3BA-5A2AAD7F9096}">
      <dsp:nvSpPr>
        <dsp:cNvPr id="0" name=""/>
        <dsp:cNvSpPr/>
      </dsp:nvSpPr>
      <dsp:spPr>
        <a:xfrm>
          <a:off x="579" y="4368667"/>
          <a:ext cx="2260966" cy="72"/>
        </a:xfrm>
        <a:prstGeom prst="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3C065BC-768D-4760-AC5B-DEB13E61249E}">
      <dsp:nvSpPr>
        <dsp:cNvPr id="0" name=""/>
        <dsp:cNvSpPr/>
      </dsp:nvSpPr>
      <dsp:spPr>
        <a:xfrm>
          <a:off x="2487643" y="1203385"/>
          <a:ext cx="2260966" cy="3165353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6274" tIns="330200" rIns="176274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Reshape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200 * (150,150,3)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 3 * (200,150,150,1)</a:t>
          </a:r>
        </a:p>
      </dsp:txBody>
      <dsp:txXfrm>
        <a:off x="2487643" y="2406220"/>
        <a:ext cx="2260966" cy="1899212"/>
      </dsp:txXfrm>
    </dsp:sp>
    <dsp:sp modelId="{1DC9E185-95CF-4E8D-8FB5-5B4A755A297E}">
      <dsp:nvSpPr>
        <dsp:cNvPr id="0" name=""/>
        <dsp:cNvSpPr/>
      </dsp:nvSpPr>
      <dsp:spPr>
        <a:xfrm>
          <a:off x="3143323" y="1519921"/>
          <a:ext cx="949606" cy="949606"/>
        </a:xfrm>
        <a:prstGeom prst="ellipse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4035" tIns="12700" rIns="74035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2</a:t>
          </a:r>
        </a:p>
      </dsp:txBody>
      <dsp:txXfrm>
        <a:off x="3282390" y="1658988"/>
        <a:ext cx="671472" cy="671472"/>
      </dsp:txXfrm>
    </dsp:sp>
    <dsp:sp modelId="{BAA8C341-16F8-4A19-859E-C611C35B0E93}">
      <dsp:nvSpPr>
        <dsp:cNvPr id="0" name=""/>
        <dsp:cNvSpPr/>
      </dsp:nvSpPr>
      <dsp:spPr>
        <a:xfrm>
          <a:off x="2487643" y="4368667"/>
          <a:ext cx="2260966" cy="72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919D6-1C19-4752-81CB-66E092208734}">
      <dsp:nvSpPr>
        <dsp:cNvPr id="0" name=""/>
        <dsp:cNvSpPr/>
      </dsp:nvSpPr>
      <dsp:spPr>
        <a:xfrm>
          <a:off x="3706" y="503624"/>
          <a:ext cx="2631793" cy="4564876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844" tIns="68580" rIns="371375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The data input is relatively homogenous (Less risk of overfitting)</a:t>
          </a:r>
        </a:p>
      </dsp:txBody>
      <dsp:txXfrm>
        <a:off x="3706" y="503624"/>
        <a:ext cx="2302819" cy="4564876"/>
      </dsp:txXfrm>
    </dsp:sp>
    <dsp:sp modelId="{F0BBD06E-D559-4AF4-8362-17DE82FA8E91}">
      <dsp:nvSpPr>
        <dsp:cNvPr id="0" name=""/>
        <dsp:cNvSpPr/>
      </dsp:nvSpPr>
      <dsp:spPr>
        <a:xfrm>
          <a:off x="2109141" y="516814"/>
          <a:ext cx="2631793" cy="4538495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844" tIns="60960" rIns="92844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Speed is essential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Model Training converging speed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Training speed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Prediction speed</a:t>
          </a:r>
        </a:p>
      </dsp:txBody>
      <dsp:txXfrm>
        <a:off x="2767089" y="516814"/>
        <a:ext cx="1315897" cy="45384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AC5E4-456D-4263-8A2F-715A2810E29E}">
      <dsp:nvSpPr>
        <dsp:cNvPr id="0" name=""/>
        <dsp:cNvSpPr/>
      </dsp:nvSpPr>
      <dsp:spPr>
        <a:xfrm>
          <a:off x="0" y="33862"/>
          <a:ext cx="4567238" cy="175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Better grasp of local features</a:t>
          </a:r>
        </a:p>
      </dsp:txBody>
      <dsp:txXfrm>
        <a:off x="85444" y="119306"/>
        <a:ext cx="4396350" cy="1579432"/>
      </dsp:txXfrm>
    </dsp:sp>
    <dsp:sp modelId="{3B4EE83D-CB92-4BD1-BAA1-B6F22020210B}">
      <dsp:nvSpPr>
        <dsp:cNvPr id="0" name=""/>
        <dsp:cNvSpPr/>
      </dsp:nvSpPr>
      <dsp:spPr>
        <a:xfrm>
          <a:off x="0" y="1910902"/>
          <a:ext cx="4567238" cy="175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Less local color inaccuracy</a:t>
          </a:r>
        </a:p>
      </dsp:txBody>
      <dsp:txXfrm>
        <a:off x="85444" y="1996346"/>
        <a:ext cx="4396350" cy="1579432"/>
      </dsp:txXfrm>
    </dsp:sp>
    <dsp:sp modelId="{FBCC38E0-6250-4FA3-A427-BED2443B1A58}">
      <dsp:nvSpPr>
        <dsp:cNvPr id="0" name=""/>
        <dsp:cNvSpPr/>
      </dsp:nvSpPr>
      <dsp:spPr>
        <a:xfrm>
          <a:off x="0" y="3787942"/>
          <a:ext cx="4567238" cy="175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Faster</a:t>
          </a:r>
        </a:p>
      </dsp:txBody>
      <dsp:txXfrm>
        <a:off x="85444" y="3873386"/>
        <a:ext cx="4396350" cy="15794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963F07-A263-4ABF-BAC6-D420F430C510}">
      <dsp:nvSpPr>
        <dsp:cNvPr id="0" name=""/>
        <dsp:cNvSpPr/>
      </dsp:nvSpPr>
      <dsp:spPr>
        <a:xfrm>
          <a:off x="0" y="50602"/>
          <a:ext cx="4567238" cy="1034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CPU: Intel Xeon E5-2660 16 Core</a:t>
          </a:r>
        </a:p>
      </dsp:txBody>
      <dsp:txXfrm>
        <a:off x="50489" y="101091"/>
        <a:ext cx="4466260" cy="933302"/>
      </dsp:txXfrm>
    </dsp:sp>
    <dsp:sp modelId="{F74D88E2-5A5D-4E24-ADB5-E1C7FF7E6D5C}">
      <dsp:nvSpPr>
        <dsp:cNvPr id="0" name=""/>
        <dsp:cNvSpPr/>
      </dsp:nvSpPr>
      <dsp:spPr>
        <a:xfrm>
          <a:off x="0" y="1159762"/>
          <a:ext cx="4567238" cy="1034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RAM: 16GB DDR3</a:t>
          </a:r>
        </a:p>
      </dsp:txBody>
      <dsp:txXfrm>
        <a:off x="50489" y="1210251"/>
        <a:ext cx="4466260" cy="933302"/>
      </dsp:txXfrm>
    </dsp:sp>
    <dsp:sp modelId="{C15431F3-1DCC-4311-95AD-B27A20C7A456}">
      <dsp:nvSpPr>
        <dsp:cNvPr id="0" name=""/>
        <dsp:cNvSpPr/>
      </dsp:nvSpPr>
      <dsp:spPr>
        <a:xfrm>
          <a:off x="0" y="2268922"/>
          <a:ext cx="4567238" cy="1034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GPU: NVIDIA Quadro P2000</a:t>
          </a:r>
        </a:p>
      </dsp:txBody>
      <dsp:txXfrm>
        <a:off x="50489" y="2319411"/>
        <a:ext cx="4466260" cy="933302"/>
      </dsp:txXfrm>
    </dsp:sp>
    <dsp:sp modelId="{3BFE0EDF-0482-420C-94F1-3F00A2D413A1}">
      <dsp:nvSpPr>
        <dsp:cNvPr id="0" name=""/>
        <dsp:cNvSpPr/>
      </dsp:nvSpPr>
      <dsp:spPr>
        <a:xfrm>
          <a:off x="0" y="3378082"/>
          <a:ext cx="4567238" cy="1034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VRAM: 5GB (5120MB) DDR5</a:t>
          </a:r>
        </a:p>
      </dsp:txBody>
      <dsp:txXfrm>
        <a:off x="50489" y="3428571"/>
        <a:ext cx="4466260" cy="933302"/>
      </dsp:txXfrm>
    </dsp:sp>
    <dsp:sp modelId="{225F02D2-5D8F-4A2E-BE46-B74B94D15EB4}">
      <dsp:nvSpPr>
        <dsp:cNvPr id="0" name=""/>
        <dsp:cNvSpPr/>
      </dsp:nvSpPr>
      <dsp:spPr>
        <a:xfrm>
          <a:off x="0" y="4487242"/>
          <a:ext cx="4567238" cy="1034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Default Batch Size: 10</a:t>
          </a:r>
        </a:p>
      </dsp:txBody>
      <dsp:txXfrm>
        <a:off x="50489" y="4537731"/>
        <a:ext cx="4466260" cy="9333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C27BC-DFB8-42EF-807A-11E469FB6070}">
      <dsp:nvSpPr>
        <dsp:cNvPr id="0" name=""/>
        <dsp:cNvSpPr/>
      </dsp:nvSpPr>
      <dsp:spPr>
        <a:xfrm>
          <a:off x="0" y="471442"/>
          <a:ext cx="4567238" cy="8751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Try L1 Loss Function (Mean Absolute Error) to increase image Sharpness</a:t>
          </a:r>
        </a:p>
      </dsp:txBody>
      <dsp:txXfrm>
        <a:off x="42722" y="514164"/>
        <a:ext cx="4481794" cy="789716"/>
      </dsp:txXfrm>
    </dsp:sp>
    <dsp:sp modelId="{243E9457-BC05-4D2B-8039-04E76402E88E}">
      <dsp:nvSpPr>
        <dsp:cNvPr id="0" name=""/>
        <dsp:cNvSpPr/>
      </dsp:nvSpPr>
      <dsp:spPr>
        <a:xfrm>
          <a:off x="0" y="1409962"/>
          <a:ext cx="4567238" cy="8751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Tweak Activation Function</a:t>
          </a:r>
        </a:p>
      </dsp:txBody>
      <dsp:txXfrm>
        <a:off x="42722" y="1452684"/>
        <a:ext cx="4481794" cy="789716"/>
      </dsp:txXfrm>
    </dsp:sp>
    <dsp:sp modelId="{D2470C60-FB68-49D2-AA3D-9CA7BEDF5AD3}">
      <dsp:nvSpPr>
        <dsp:cNvPr id="0" name=""/>
        <dsp:cNvSpPr/>
      </dsp:nvSpPr>
      <dsp:spPr>
        <a:xfrm>
          <a:off x="0" y="2348482"/>
          <a:ext cx="4567238" cy="8751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Make User Interface for Training, Prediction and Model Optimization</a:t>
          </a:r>
        </a:p>
      </dsp:txBody>
      <dsp:txXfrm>
        <a:off x="42722" y="2391204"/>
        <a:ext cx="4481794" cy="789716"/>
      </dsp:txXfrm>
    </dsp:sp>
    <dsp:sp modelId="{41C3ACE5-FC75-49AC-B8B7-F71D05764358}">
      <dsp:nvSpPr>
        <dsp:cNvPr id="0" name=""/>
        <dsp:cNvSpPr/>
      </dsp:nvSpPr>
      <dsp:spPr>
        <a:xfrm>
          <a:off x="0" y="3287002"/>
          <a:ext cx="4567238" cy="8751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3 Dimensional Image Super Resolution</a:t>
          </a:r>
        </a:p>
      </dsp:txBody>
      <dsp:txXfrm>
        <a:off x="42722" y="3329724"/>
        <a:ext cx="4481794" cy="789716"/>
      </dsp:txXfrm>
    </dsp:sp>
    <dsp:sp modelId="{77E47BC5-FC57-4D8C-92C6-194E37832C44}">
      <dsp:nvSpPr>
        <dsp:cNvPr id="0" name=""/>
        <dsp:cNvSpPr/>
      </dsp:nvSpPr>
      <dsp:spPr>
        <a:xfrm>
          <a:off x="0" y="4225522"/>
          <a:ext cx="4567238" cy="8751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3 Dimensional Object Classification for C Elegans Neuron Cells</a:t>
          </a:r>
        </a:p>
      </dsp:txBody>
      <dsp:txXfrm>
        <a:off x="42722" y="4268244"/>
        <a:ext cx="4481794" cy="789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2B515-D088-41AA-ACF5-3740860FCF78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0F76F-C6F0-45EE-863E-751CA698C0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372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Less Real but better in segmentation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0F76F-C6F0-45EE-863E-751CA698C03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8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BFAB8-3DC2-400E-A51B-479A22733A02}" type="datetime1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75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67A12-586F-4141-AF83-250E15C62D76}" type="datetime1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806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C502B-BA8D-45A4-8B8D-2C26E7FA1B86}" type="datetime1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46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B5CA1-7C64-417E-8DEB-5C886B201CB1}" type="datetime1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704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904D6-85F9-475F-AA4B-93805A92AB90}" type="datetime1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256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AC7B2-558E-4673-B837-04F537A7BCFE}" type="datetime1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39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0C70C-AE5F-4D08-8839-9ED1B59F8E16}" type="datetime1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386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C5CD7-041C-4700-A752-E77666D72F17}" type="datetime1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943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3DFE-D0F5-4289-9DDA-F80DE3896C59}" type="datetime1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13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77D9-D7E1-4EC4-85EC-96BC498490F4}" type="datetime1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96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4EF51-554C-424A-87D7-D012EBBDA00A}" type="datetime1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96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02FED-9274-4041-AF32-4A74A553611F}" type="datetime1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3B4E1-CAF6-4547-A76A-3005402A19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864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2120F2A-825C-42D6-A22C-28D17258F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840037"/>
          </a:xfrm>
        </p:spPr>
        <p:txBody>
          <a:bodyPr>
            <a:normAutofit/>
          </a:bodyPr>
          <a:lstStyle/>
          <a:p>
            <a:r>
              <a:rPr lang="en-US" altLang="zh-CN" sz="5000" dirty="0"/>
              <a:t>Convolutional Neuron Network Based Microscopic Image Super-Resolution</a:t>
            </a:r>
            <a:endParaRPr lang="zh-CN" altLang="en-US" sz="5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76274A-15DD-494F-AD42-7ECAB9D45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4008" y="4295907"/>
            <a:ext cx="4822374" cy="1600818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sz="2000" dirty="0"/>
              <a:t>Wanjun Gu</a:t>
            </a:r>
          </a:p>
          <a:p>
            <a:r>
              <a:rPr lang="en-US" altLang="zh-CN" sz="2000" dirty="0"/>
              <a:t>University of Tokyo</a:t>
            </a:r>
          </a:p>
          <a:p>
            <a:r>
              <a:rPr lang="en-US" altLang="zh-CN" sz="2000" dirty="0"/>
              <a:t>University of California, San Diego</a:t>
            </a:r>
          </a:p>
          <a:p>
            <a:r>
              <a:rPr lang="en-US" altLang="zh-CN" sz="2000" dirty="0"/>
              <a:t>Project GitHub Repository:</a:t>
            </a:r>
          </a:p>
          <a:p>
            <a:r>
              <a:rPr lang="en-US" altLang="zh-CN" sz="2000" dirty="0"/>
              <a:t>https://github.com/Broccolito/CNNTissueSR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1F7C0E-68DF-4E6B-9DBA-634FF7078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090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A87B7B4-D332-4AE5-91C2-DC11C8C8A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Nor this one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内容占位符 4" descr="图片包含 室内, 就坐, 猫, 哺乳动物&#10;&#10;已生成高可信度的说明">
            <a:extLst>
              <a:ext uri="{FF2B5EF4-FFF2-40B4-BE49-F238E27FC236}">
                <a16:creationId xmlns:a16="http://schemas.microsoft.com/office/drawing/2014/main" id="{8270F25D-AF42-46F0-8006-1AF1081B1D6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66" y="498547"/>
            <a:ext cx="4915159" cy="586884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7261F40-00DE-4E33-8445-8CBA305E731E}"/>
              </a:ext>
            </a:extLst>
          </p:cNvPr>
          <p:cNvSpPr/>
          <p:nvPr/>
        </p:nvSpPr>
        <p:spPr>
          <a:xfrm>
            <a:off x="653345" y="4174447"/>
            <a:ext cx="259553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Image Source:</a:t>
            </a:r>
          </a:p>
          <a:p>
            <a:pPr marL="342900" indent="-342900">
              <a:buAutoNum type="arabicPeriod"/>
            </a:pPr>
            <a:r>
              <a:rPr lang="zh-CN" altLang="en-US" sz="1600" dirty="0">
                <a:solidFill>
                  <a:schemeClr val="bg1"/>
                </a:solidFill>
              </a:rPr>
              <a:t>https://en.wikipedia.org/wiki/Mona_Lisa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1600" dirty="0">
                <a:solidFill>
                  <a:schemeClr val="bg1"/>
                </a:solidFill>
              </a:rPr>
              <a:t>https://beccarama.com/2009/07/26/day-24-%E2%80%93-paris-by-train-bus-and-boat/mona-lisa-cat/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2F427C3-FDCC-4439-A445-CF3AF48E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44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84E9CB4-4B15-41BD-8C6E-07F9126C4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Convolutional Neuron Network (CNN)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F70BBB-7ED1-4A9E-A3B4-9649E1DF1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15971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633B4E1-CAF6-4547-A76A-3005402A1943}" type="slidenum">
              <a:rPr lang="en-US" altLang="zh-CN" smtClean="0"/>
              <a:pPr defTabSz="914400">
                <a:spcAft>
                  <a:spcPts val="600"/>
                </a:spcAft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1811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8DC9B50-50CA-48F1-853B-261C2D1FB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000">
                <a:solidFill>
                  <a:srgbClr val="FFFFFF"/>
                </a:solidFill>
              </a:rPr>
              <a:t>What is Convolutional Neuron Network?</a:t>
            </a:r>
          </a:p>
        </p:txBody>
      </p:sp>
      <p:pic>
        <p:nvPicPr>
          <p:cNvPr id="7170" name="Picture 2" descr="Image result for image convolution">
            <a:extLst>
              <a:ext uri="{FF2B5EF4-FFF2-40B4-BE49-F238E27FC236}">
                <a16:creationId xmlns:a16="http://schemas.microsoft.com/office/drawing/2014/main" id="{EF0999E1-A4DE-4F37-B87D-74F7ABD34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" y="848797"/>
            <a:ext cx="4091937" cy="291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devblogs.nvidia.com/wp-content/uploads/2015/11/hierarchical_features.png">
            <a:extLst>
              <a:ext uri="{FF2B5EF4-FFF2-40B4-BE49-F238E27FC236}">
                <a16:creationId xmlns:a16="http://schemas.microsoft.com/office/drawing/2014/main" id="{B7CD6A32-AD6F-4789-ABAB-069E3E21D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032" y="1353837"/>
            <a:ext cx="4091938" cy="169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B70BE93-D0FF-44EF-84D8-B8C03FA7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633B4E1-CAF6-4547-A76A-3005402A1943}" type="slidenum">
              <a:rPr lang="en-US" altLang="zh-CN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 altLang="zh-CN">
              <a:solidFill>
                <a:srgbClr val="898989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6EC55F-10D4-4F9E-8025-E970562F2987}"/>
              </a:ext>
            </a:extLst>
          </p:cNvPr>
          <p:cNvSpPr/>
          <p:nvPr/>
        </p:nvSpPr>
        <p:spPr>
          <a:xfrm>
            <a:off x="597728" y="3587096"/>
            <a:ext cx="37342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Image Source: </a:t>
            </a:r>
            <a:r>
              <a:rPr lang="zh-CN" altLang="en-US" sz="1400" dirty="0"/>
              <a:t>http://machinelearninguru.com/computer_vision/basics/convolution/image_convolution_1.html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72EC0E-B8E7-44B1-9EBB-0A701EF6E9FF}"/>
              </a:ext>
            </a:extLst>
          </p:cNvPr>
          <p:cNvSpPr/>
          <p:nvPr/>
        </p:nvSpPr>
        <p:spPr>
          <a:xfrm>
            <a:off x="5339688" y="3583289"/>
            <a:ext cx="30366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Image source: https://devblogs.nvidia.com/deep-learning-nutshell-core-concepts/</a:t>
            </a:r>
          </a:p>
        </p:txBody>
      </p:sp>
    </p:spTree>
    <p:extLst>
      <p:ext uri="{BB962C8B-B14F-4D97-AF65-F5344CB8AC3E}">
        <p14:creationId xmlns:p14="http://schemas.microsoft.com/office/powerpoint/2010/main" val="763286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19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927668-8703-4AD7-B854-8AD56B0B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11161"/>
            <a:ext cx="2501695" cy="5403370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Network From Scratch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19" y="0"/>
            <a:ext cx="106556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5D907973-764A-4686-BECE-C7191A3831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305355"/>
              </p:ext>
            </p:extLst>
          </p:nvPr>
        </p:nvGraphicFramePr>
        <p:xfrm>
          <a:off x="4094559" y="642938"/>
          <a:ext cx="45672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0C4065-C91B-4393-B727-EF46EFFF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177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DFDA47BC-3069-47F5-8257-24B3B1F76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46957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2" name="Picture 10" descr="Related image">
            <a:extLst>
              <a:ext uri="{FF2B5EF4-FFF2-40B4-BE49-F238E27FC236}">
                <a16:creationId xmlns:a16="http://schemas.microsoft.com/office/drawing/2014/main" id="{B5BD372F-73D4-4143-9ED3-1C40B49ED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44" y="1747909"/>
            <a:ext cx="1986278" cy="111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7AE95D8F-9825-4222-8846-E3461598C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927668-8703-4AD7-B854-8AD56B0B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700">
                <a:solidFill>
                  <a:srgbClr val="FFFFFF"/>
                </a:solidFill>
              </a:rPr>
              <a:t>Data Set Construction</a:t>
            </a:r>
          </a:p>
        </p:txBody>
      </p:sp>
      <p:pic>
        <p:nvPicPr>
          <p:cNvPr id="3084" name="Picture 12" descr="Image result for bing">
            <a:extLst>
              <a:ext uri="{FF2B5EF4-FFF2-40B4-BE49-F238E27FC236}">
                <a16:creationId xmlns:a16="http://schemas.microsoft.com/office/drawing/2014/main" id="{83113A33-FA02-4F51-A2A0-88963CEDD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" y="1902642"/>
            <a:ext cx="1994604" cy="80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google image">
            <a:extLst>
              <a:ext uri="{FF2B5EF4-FFF2-40B4-BE49-F238E27FC236}">
                <a16:creationId xmlns:a16="http://schemas.microsoft.com/office/drawing/2014/main" id="{142DEF43-A4A6-4A03-8445-BCCE099BD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607" y="1644053"/>
            <a:ext cx="1985008" cy="132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42B920A-73AD-402A-8EEF-B88E1A93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3264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00C9EB70-BC82-414A-BF8D-AD7FC6727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99572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Image result for baidu">
            <a:extLst>
              <a:ext uri="{FF2B5EF4-FFF2-40B4-BE49-F238E27FC236}">
                <a16:creationId xmlns:a16="http://schemas.microsoft.com/office/drawing/2014/main" id="{4266FFBA-1F4C-4578-8073-F0E38D7E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951" y="1854364"/>
            <a:ext cx="1986279" cy="94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217665F-0036-444A-8D4A-33AF36A36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6374F2-86F2-428A-AE4E-139BB883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75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927668-8703-4AD7-B854-8AD56B0B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altLang="zh-CN" sz="3400">
                <a:solidFill>
                  <a:srgbClr val="FFFFFF"/>
                </a:solidFill>
              </a:rPr>
              <a:t>Data Set Construction</a:t>
            </a:r>
            <a:endParaRPr lang="zh-CN" altLang="en-US" sz="3400">
              <a:solidFill>
                <a:srgbClr val="FFFFFF"/>
              </a:solidFill>
            </a:endParaRPr>
          </a:p>
        </p:txBody>
      </p:sp>
      <p:graphicFrame>
        <p:nvGraphicFramePr>
          <p:cNvPr id="18" name="内容占位符 2">
            <a:extLst>
              <a:ext uri="{FF2B5EF4-FFF2-40B4-BE49-F238E27FC236}">
                <a16:creationId xmlns:a16="http://schemas.microsoft.com/office/drawing/2014/main" id="{6B6FF2A5-8550-443A-B264-4E1444B484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099622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FA6606-B018-404B-A49D-FA43B111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59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927668-8703-4AD7-B854-8AD56B0B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HRLR300 Data Set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31" name="内容占位符 30">
            <a:extLst>
              <a:ext uri="{FF2B5EF4-FFF2-40B4-BE49-F238E27FC236}">
                <a16:creationId xmlns:a16="http://schemas.microsoft.com/office/drawing/2014/main" id="{04FFC51B-5EDF-47A9-9563-A817D3AFF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300 Images of Human body tissues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From Google Image, Bing Image, Baidu Image and ImageNet</a:t>
            </a:r>
          </a:p>
        </p:txBody>
      </p:sp>
      <p:pic>
        <p:nvPicPr>
          <p:cNvPr id="29" name="图片 28" descr="图片包含 服装&#10;&#10;已生成高可信度的说明">
            <a:extLst>
              <a:ext uri="{FF2B5EF4-FFF2-40B4-BE49-F238E27FC236}">
                <a16:creationId xmlns:a16="http://schemas.microsoft.com/office/drawing/2014/main" id="{191379E2-9EFB-4319-B397-FEEE6CDC6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586" y="455990"/>
            <a:ext cx="4179378" cy="54101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2380D3-917C-4647-9F14-68706BF92E18}"/>
              </a:ext>
            </a:extLst>
          </p:cNvPr>
          <p:cNvSpPr/>
          <p:nvPr/>
        </p:nvSpPr>
        <p:spPr>
          <a:xfrm>
            <a:off x="4031379" y="5880703"/>
            <a:ext cx="4808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Image </a:t>
            </a:r>
            <a:r>
              <a:rPr lang="en-US" altLang="zh-CN" dirty="0" err="1"/>
              <a:t>Souce</a:t>
            </a:r>
            <a:r>
              <a:rPr lang="en-US" altLang="zh-CN" dirty="0"/>
              <a:t>: https://github.com/Broccolito/HRLR300_Tissue_Dataset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DBE8C7-C6CD-4AB5-8DD2-D6DFF0FEA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138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927668-8703-4AD7-B854-8AD56B0B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HRLR300 Data Set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31" name="内容占位符 30">
            <a:extLst>
              <a:ext uri="{FF2B5EF4-FFF2-40B4-BE49-F238E27FC236}">
                <a16:creationId xmlns:a16="http://schemas.microsoft.com/office/drawing/2014/main" id="{04FFC51B-5EDF-47A9-9563-A817D3AFF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Can be down scaled as low resolution images by a simple process.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All image processing code and image CSV files posted on GitHub.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29" name="图片 28" descr="图片包含 服装&#10;&#10;已生成高可信度的说明">
            <a:extLst>
              <a:ext uri="{FF2B5EF4-FFF2-40B4-BE49-F238E27FC236}">
                <a16:creationId xmlns:a16="http://schemas.microsoft.com/office/drawing/2014/main" id="{191379E2-9EFB-4319-B397-FEEE6CDC6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13" y="454781"/>
            <a:ext cx="4179378" cy="541019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02240F-1970-4C4F-B11E-9EECDA6F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986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19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952902-E554-4167-8DE8-F4B342D05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11161"/>
            <a:ext cx="2501695" cy="5403370"/>
          </a:xfrm>
        </p:spPr>
        <p:txBody>
          <a:bodyPr>
            <a:normAutofit/>
          </a:bodyPr>
          <a:lstStyle/>
          <a:p>
            <a:r>
              <a:rPr lang="en-US" altLang="zh-CN" sz="4100">
                <a:solidFill>
                  <a:srgbClr val="FFFFFF"/>
                </a:solidFill>
              </a:rPr>
              <a:t>Image Processing</a:t>
            </a:r>
            <a:endParaRPr lang="zh-CN" altLang="en-US" sz="41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19" y="0"/>
            <a:ext cx="106556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21E180BA-B67A-4A53-841E-0B25D90B45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644723"/>
              </p:ext>
            </p:extLst>
          </p:nvPr>
        </p:nvGraphicFramePr>
        <p:xfrm>
          <a:off x="4094559" y="642938"/>
          <a:ext cx="474919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F41CDB4-0851-4599-B111-D1480ED0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75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926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7952902-E554-4167-8DE8-F4B342D05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700" dirty="0">
                <a:solidFill>
                  <a:srgbClr val="FFFFFF"/>
                </a:solidFill>
              </a:rPr>
              <a:t>Network Frame Design</a:t>
            </a:r>
          </a:p>
        </p:txBody>
      </p:sp>
      <p:pic>
        <p:nvPicPr>
          <p:cNvPr id="7" name="图片 6" descr="图片包含 文字&#10;&#10;已生成高可信度的说明">
            <a:extLst>
              <a:ext uri="{FF2B5EF4-FFF2-40B4-BE49-F238E27FC236}">
                <a16:creationId xmlns:a16="http://schemas.microsoft.com/office/drawing/2014/main" id="{8733EF15-9A01-4ADC-9F98-352093AA3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028" y="380198"/>
            <a:ext cx="2569206" cy="3925169"/>
          </a:xfrm>
          <a:prstGeom prst="rect">
            <a:avLst/>
          </a:prstGeom>
        </p:spPr>
      </p:pic>
      <p:pic>
        <p:nvPicPr>
          <p:cNvPr id="9" name="图片 8" descr="图片包含 文字&#10;&#10;已生成极高可信度的说明">
            <a:extLst>
              <a:ext uri="{FF2B5EF4-FFF2-40B4-BE49-F238E27FC236}">
                <a16:creationId xmlns:a16="http://schemas.microsoft.com/office/drawing/2014/main" id="{98400454-D28D-4C9C-9BB3-BCE4B1494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995" y="477749"/>
            <a:ext cx="2574993" cy="38276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505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29976DC-0FD7-4732-82F4-A59484964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76" y="307730"/>
            <a:ext cx="1666811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E15C1AF8-C9BB-45F3-804A-9744DB95D690}"/>
              </a:ext>
            </a:extLst>
          </p:cNvPr>
          <p:cNvSpPr/>
          <p:nvPr/>
        </p:nvSpPr>
        <p:spPr>
          <a:xfrm>
            <a:off x="762577" y="5882205"/>
            <a:ext cx="7866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Picture Cited From: Deep Pyramidal Residual Networks. Dongyoon Han et.al. 2017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B04ED5A-AEEA-4479-BE98-2D7FA2C1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53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2B1182C-889F-41B6-A2E2-7090C97E9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increase image resolution?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5BD0C51A-7523-46B6-99EC-66A264B05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1" y="492573"/>
            <a:ext cx="2866888" cy="588079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D277E4-AA18-43E4-BD7E-B765F48C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3266" y="6356350"/>
            <a:ext cx="10220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633B4E1-CAF6-4547-A76A-3005402A1943}" type="slidenum">
              <a:rPr lang="en-US" altLang="zh-CN">
                <a:solidFill>
                  <a:srgbClr val="595959"/>
                </a:solidFill>
              </a:rPr>
              <a:pPr defTabSz="914400">
                <a:spcAft>
                  <a:spcPts val="600"/>
                </a:spcAft>
              </a:pPr>
              <a:t>2</a:t>
            </a:fld>
            <a:endParaRPr lang="en-US" altLang="zh-CN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51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0B6D0E-9192-431E-A5F1-E2DF94748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910" y="1476519"/>
            <a:ext cx="3446303" cy="36284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3200" b="1" dirty="0"/>
              <a:t>Spread of the blue bar: </a:t>
            </a:r>
          </a:p>
          <a:p>
            <a:pPr marL="0" indent="0">
              <a:buNone/>
            </a:pPr>
            <a:r>
              <a:rPr lang="en-US" altLang="zh-CN" sz="3200" dirty="0"/>
              <a:t>Number of filters  of a certain layer</a:t>
            </a:r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r>
              <a:rPr lang="en-US" altLang="zh-CN" sz="3200" b="1" dirty="0"/>
              <a:t>Numbers in the blue bar:</a:t>
            </a:r>
          </a:p>
          <a:p>
            <a:pPr marL="0" indent="0">
              <a:buNone/>
            </a:pPr>
            <a:r>
              <a:rPr lang="en-US" altLang="zh-CN" sz="3200" dirty="0"/>
              <a:t>Convolution Kernel Size</a:t>
            </a:r>
            <a:endParaRPr lang="zh-CN" alt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8243" y="3474720"/>
            <a:ext cx="4575685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9688" y="0"/>
            <a:ext cx="464431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9" y="0"/>
            <a:ext cx="225171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9976DC-0FD7-4732-82F4-A59484964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037" y="152488"/>
            <a:ext cx="1310185" cy="31423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2218" y="0"/>
            <a:ext cx="2251710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图片 6" descr="图片包含 文字&#10;&#10;已生成高可信度的说明">
            <a:extLst>
              <a:ext uri="{FF2B5EF4-FFF2-40B4-BE49-F238E27FC236}">
                <a16:creationId xmlns:a16="http://schemas.microsoft.com/office/drawing/2014/main" id="{8733EF15-9A01-4ADC-9F98-352093AA3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427" y="234114"/>
            <a:ext cx="1949447" cy="3060687"/>
          </a:xfrm>
          <a:prstGeom prst="rect">
            <a:avLst/>
          </a:prstGeom>
        </p:spPr>
      </p:pic>
      <p:pic>
        <p:nvPicPr>
          <p:cNvPr id="9" name="图片 8" descr="图片包含 文字&#10;&#10;已生成极高可信度的说明">
            <a:extLst>
              <a:ext uri="{FF2B5EF4-FFF2-40B4-BE49-F238E27FC236}">
                <a16:creationId xmlns:a16="http://schemas.microsoft.com/office/drawing/2014/main" id="{98400454-D28D-4C9C-9BB3-BCE4B1494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303" y="3586142"/>
            <a:ext cx="2800248" cy="303774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441A0C7-FBBA-428B-BF4D-11988726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951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0CCFFF7-0B20-42E2-8EB3-941D84D1A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</a:rPr>
              <a:t>Bottleneck Network Frame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82E0FC-0D17-4A1D-9BF3-1A023A8B0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 altLang="zh-CN" sz="1700" dirty="0">
                <a:solidFill>
                  <a:schemeClr val="bg1"/>
                </a:solidFill>
              </a:rPr>
              <a:t>Medium ability of feature extraction</a:t>
            </a:r>
          </a:p>
          <a:p>
            <a:r>
              <a:rPr lang="en-US" altLang="zh-CN" sz="1700" dirty="0">
                <a:solidFill>
                  <a:schemeClr val="bg1"/>
                </a:solidFill>
              </a:rPr>
              <a:t>Used for general image Super Resolution</a:t>
            </a:r>
          </a:p>
          <a:p>
            <a:r>
              <a:rPr lang="en-US" altLang="zh-CN" sz="1700" dirty="0">
                <a:solidFill>
                  <a:schemeClr val="bg1"/>
                </a:solidFill>
              </a:rPr>
              <a:t>Converge fast</a:t>
            </a:r>
          </a:p>
          <a:p>
            <a:endParaRPr lang="en-US" altLang="zh-CN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1700" dirty="0">
                <a:solidFill>
                  <a:schemeClr val="bg1"/>
                </a:solidFill>
              </a:rPr>
              <a:t>Downside:</a:t>
            </a:r>
          </a:p>
          <a:p>
            <a:r>
              <a:rPr lang="en-US" altLang="zh-CN" sz="1700" dirty="0">
                <a:solidFill>
                  <a:schemeClr val="bg1"/>
                </a:solidFill>
              </a:rPr>
              <a:t>Relatively Slow </a:t>
            </a:r>
          </a:p>
          <a:p>
            <a:r>
              <a:rPr lang="en-US" altLang="zh-CN" sz="1700" dirty="0">
                <a:solidFill>
                  <a:schemeClr val="bg1"/>
                </a:solidFill>
              </a:rPr>
              <a:t>Heavy RAM Consumption</a:t>
            </a:r>
            <a:endParaRPr lang="zh-CN" altLang="en-US" sz="1700" dirty="0">
              <a:solidFill>
                <a:schemeClr val="bg1"/>
              </a:solidFill>
            </a:endParaRPr>
          </a:p>
        </p:txBody>
      </p:sp>
      <p:pic>
        <p:nvPicPr>
          <p:cNvPr id="5" name="图片 4" descr="图片包含 文字&#10;&#10;已生成高可信度的说明">
            <a:extLst>
              <a:ext uri="{FF2B5EF4-FFF2-40B4-BE49-F238E27FC236}">
                <a16:creationId xmlns:a16="http://schemas.microsoft.com/office/drawing/2014/main" id="{34BD7681-7742-4575-9034-72C51E796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26" y="643467"/>
            <a:ext cx="4232468" cy="541019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BADC9E-60F4-432B-AFEB-16C43B1A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09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78AFF0B-8D8A-4046-92DF-2013BDF02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zh-CN" sz="2400">
                <a:solidFill>
                  <a:schemeClr val="bg1"/>
                </a:solidFill>
              </a:rPr>
              <a:t>Pyramidal Network Frame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FFF17F-6B9D-4481-9B04-D97AA2BC2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 altLang="zh-CN" sz="1700" dirty="0">
                <a:solidFill>
                  <a:schemeClr val="bg1"/>
                </a:solidFill>
              </a:rPr>
              <a:t>Relatively Fast</a:t>
            </a:r>
          </a:p>
          <a:p>
            <a:r>
              <a:rPr lang="en-US" altLang="zh-CN" sz="1700" dirty="0">
                <a:solidFill>
                  <a:schemeClr val="bg1"/>
                </a:solidFill>
              </a:rPr>
              <a:t>Gradually increase the number of features extracted instead of drastically.</a:t>
            </a:r>
          </a:p>
          <a:p>
            <a:r>
              <a:rPr lang="en-US" altLang="zh-CN" sz="1700" dirty="0">
                <a:solidFill>
                  <a:schemeClr val="bg1"/>
                </a:solidFill>
              </a:rPr>
              <a:t>Network is harder to be jeopardized by local abnormal values </a:t>
            </a:r>
          </a:p>
          <a:p>
            <a:endParaRPr lang="en-US" altLang="zh-CN" sz="1700" dirty="0">
              <a:solidFill>
                <a:schemeClr val="bg1"/>
              </a:solidFill>
            </a:endParaRPr>
          </a:p>
          <a:p>
            <a:r>
              <a:rPr lang="en-US" altLang="zh-CN" sz="1700" dirty="0">
                <a:solidFill>
                  <a:schemeClr val="bg1"/>
                </a:solidFill>
              </a:rPr>
              <a:t>So far mostly used for classification  </a:t>
            </a:r>
            <a:endParaRPr lang="zh-CN" altLang="en-US" sz="17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67D40C-8E53-4376-9C39-A92312900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341" y="643467"/>
            <a:ext cx="3820039" cy="54101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7BAE0AC-AFB4-4B4F-95F0-2D2D953BB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45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19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FA186F6-68EA-4A8C-B5DB-C61B6511B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11161"/>
            <a:ext cx="2501695" cy="5403370"/>
          </a:xfrm>
        </p:spPr>
        <p:txBody>
          <a:bodyPr>
            <a:normAutofit/>
          </a:bodyPr>
          <a:lstStyle/>
          <a:p>
            <a:r>
              <a:rPr lang="en-US" altLang="zh-CN" sz="4100">
                <a:solidFill>
                  <a:srgbClr val="FFFFFF"/>
                </a:solidFill>
              </a:rPr>
              <a:t>For Cell Image Super Resolution</a:t>
            </a:r>
            <a:endParaRPr lang="zh-CN" altLang="en-US" sz="410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19" y="0"/>
            <a:ext cx="106556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内容占位符 2">
            <a:extLst>
              <a:ext uri="{FF2B5EF4-FFF2-40B4-BE49-F238E27FC236}">
                <a16:creationId xmlns:a16="http://schemas.microsoft.com/office/drawing/2014/main" id="{25EE2B3D-EF87-48C0-97E9-24BF1EA6C9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710271"/>
              </p:ext>
            </p:extLst>
          </p:nvPr>
        </p:nvGraphicFramePr>
        <p:xfrm>
          <a:off x="4094558" y="642938"/>
          <a:ext cx="4744641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7E120C-50B3-4223-9296-158E4EF98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635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0C42E6-8A23-4E6E-9E80-9CED4CE6F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Hour-Glass Network Frame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48029893-85A4-4C44-A22E-DAFB9218B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283" y="492573"/>
            <a:ext cx="3881325" cy="588079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C1D1408-8F83-48BA-ADA7-3D341E61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02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BC47A72-AFF4-4C1C-B6CD-A4E06EBE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Loss Function Design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4799CB-F99D-4382-9C88-058D70EE53A3}"/>
              </a:ext>
            </a:extLst>
          </p:cNvPr>
          <p:cNvSpPr/>
          <p:nvPr/>
        </p:nvSpPr>
        <p:spPr>
          <a:xfrm>
            <a:off x="3976178" y="5451557"/>
            <a:ext cx="49151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Image Source: </a:t>
            </a:r>
            <a:r>
              <a:rPr lang="zh-CN" altLang="en-US" dirty="0"/>
              <a:t>https://medium.com/data-science-group-iitr/loss-functions-and-optimization-algorithms-demystified-bb92daff331c</a:t>
            </a:r>
          </a:p>
        </p:txBody>
      </p:sp>
      <p:pic>
        <p:nvPicPr>
          <p:cNvPr id="2050" name="Picture 2" descr="https://cdn-images-1.medium.com/max/800/1*t6OiVIMKw3SBjNzj-lp_Fw.png">
            <a:extLst>
              <a:ext uri="{FF2B5EF4-FFF2-40B4-BE49-F238E27FC236}">
                <a16:creationId xmlns:a16="http://schemas.microsoft.com/office/drawing/2014/main" id="{0F298599-C74A-4264-A09F-7FA702DEF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350" y="1128260"/>
            <a:ext cx="5264987" cy="419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BCA3B9-B8D1-4032-B7C9-CDD493A2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836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43" y="450221"/>
            <a:ext cx="3301783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BC47A72-AFF4-4C1C-B6CD-A4E06EBE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49" y="780655"/>
            <a:ext cx="2813747" cy="326116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Loss Function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63782" y="458922"/>
            <a:ext cx="1603552" cy="1877811"/>
          </a:xfrm>
          <a:prstGeom prst="rect">
            <a:avLst/>
          </a:prstGeom>
          <a:solidFill>
            <a:srgbClr val="4E342A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63782" y="2469002"/>
            <a:ext cx="1609521" cy="1898903"/>
          </a:xfrm>
          <a:prstGeom prst="rect">
            <a:avLst/>
          </a:prstGeom>
          <a:solidFill>
            <a:srgbClr val="FDB66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图片 4" descr="图片包含 物体, 天线&#10;&#10;已生成极高可信度的说明">
            <a:extLst>
              <a:ext uri="{FF2B5EF4-FFF2-40B4-BE49-F238E27FC236}">
                <a16:creationId xmlns:a16="http://schemas.microsoft.com/office/drawing/2014/main" id="{D3B4089F-FDC7-4DE1-AA42-24C80569A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90" y="4930158"/>
            <a:ext cx="5006339" cy="105133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3563" y="450221"/>
            <a:ext cx="3316246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307DE5-7DF9-49E3-AA97-7205EF15B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1229" y="900442"/>
            <a:ext cx="2635566" cy="5048417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altLang="zh-CN" sz="2100" dirty="0"/>
              <a:t>Common Loss Function: </a:t>
            </a:r>
          </a:p>
          <a:p>
            <a:pPr marL="0" indent="0">
              <a:buNone/>
            </a:pPr>
            <a:r>
              <a:rPr lang="en-US" altLang="zh-CN" sz="2100" dirty="0"/>
              <a:t> </a:t>
            </a:r>
            <a:r>
              <a:rPr lang="en-US" altLang="zh-CN" sz="2100" b="1" dirty="0"/>
              <a:t>Mean Squared Error</a:t>
            </a:r>
          </a:p>
          <a:p>
            <a:r>
              <a:rPr lang="en-US" altLang="zh-CN" sz="2100" dirty="0"/>
              <a:t>Simple to use</a:t>
            </a:r>
          </a:p>
          <a:p>
            <a:r>
              <a:rPr lang="en-US" altLang="zh-CN" sz="2100" dirty="0"/>
              <a:t>Represent single pixel lost</a:t>
            </a:r>
          </a:p>
          <a:p>
            <a:r>
              <a:rPr lang="en-US" altLang="zh-CN" sz="2100" dirty="0"/>
              <a:t>Not</a:t>
            </a:r>
            <a:r>
              <a:rPr lang="zh-CN" altLang="en-US" sz="2100" dirty="0"/>
              <a:t> </a:t>
            </a:r>
            <a:r>
              <a:rPr lang="en-US" altLang="zh-CN" sz="2100" dirty="0"/>
              <a:t>making</a:t>
            </a:r>
            <a:r>
              <a:rPr lang="zh-CN" altLang="en-US" sz="2100" dirty="0"/>
              <a:t> </a:t>
            </a:r>
            <a:r>
              <a:rPr lang="en-US" altLang="zh-CN" sz="2100" dirty="0"/>
              <a:t>assumptions</a:t>
            </a:r>
          </a:p>
          <a:p>
            <a:endParaRPr lang="en-US" altLang="zh-CN" sz="2100" dirty="0"/>
          </a:p>
          <a:p>
            <a:pPr marL="0" indent="0">
              <a:buNone/>
            </a:pPr>
            <a:r>
              <a:rPr lang="en-US" altLang="zh-CN" sz="2100" b="1" dirty="0"/>
              <a:t>    Downside:</a:t>
            </a:r>
          </a:p>
          <a:p>
            <a:r>
              <a:rPr lang="en-US" altLang="zh-CN" sz="2100" dirty="0"/>
              <a:t>Easy to be effected by extreme values</a:t>
            </a:r>
          </a:p>
          <a:p>
            <a:r>
              <a:rPr lang="en-US" altLang="zh-CN" sz="2100" dirty="0"/>
              <a:t>Fitted values tend to approach to the algorithmic average</a:t>
            </a:r>
          </a:p>
          <a:p>
            <a:endParaRPr lang="en-US" altLang="zh-CN" sz="21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C679F0-8AAD-46AE-9715-74AE1F5B6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2EB184-650C-4AAF-A587-F8C74B8FA6F0}"/>
              </a:ext>
            </a:extLst>
          </p:cNvPr>
          <p:cNvSpPr/>
          <p:nvPr/>
        </p:nvSpPr>
        <p:spPr>
          <a:xfrm>
            <a:off x="344190" y="4603637"/>
            <a:ext cx="1941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MSE Loss Formula</a:t>
            </a:r>
            <a:r>
              <a:rPr lang="en-US" altLang="zh-CN" dirty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228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6F4188-9179-455F-B0AD-5499314EC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Convoluted Feature Map Loss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0363B7-5DB1-4D47-9844-7173E75A8B50}"/>
              </a:ext>
            </a:extLst>
          </p:cNvPr>
          <p:cNvSpPr/>
          <p:nvPr/>
        </p:nvSpPr>
        <p:spPr>
          <a:xfrm>
            <a:off x="5034401" y="5964072"/>
            <a:ext cx="3047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Referenced VGG Loss Function</a:t>
            </a:r>
          </a:p>
          <a:p>
            <a:r>
              <a:rPr lang="en-US" altLang="zh-CN" dirty="0"/>
              <a:t>Appendix VGG Loss 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ECE6BD-93BA-4FB5-8C2D-6A5E05DC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ADBDD4-F625-4BD7-806D-705443266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906"/>
            <a:ext cx="9144000" cy="442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88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2974790-8852-4217-8EC5-00AD6F9A5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AE485DA-524A-4260-9FC8-98FAACAFF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6B58B403-6C75-44AB-AE71-97BF1EB56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F012B86A-CF90-40CF-8B77-C382530E3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77EB535E-0753-4F7A-8E6A-A6BB3A3A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6EA7969D-0525-4972-A406-A3ECCFB90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111A00F7-1251-40DA-95AA-8EB5A776D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B034E9C-0B6D-4740-B839-339A3CFE9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79BDE6BB-D9F6-4547-A3D5-0410D5686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0B171098-0659-4752-BCA7-80539A02B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19BB0F73-3E8F-4DB3-B047-5C5FAB474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11EC89ED-7CE2-455E-9D3D-4F4F08846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A6116FC0-48C5-47DE-BEDD-5D395F751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40BFDCD-3B77-492C-A402-463DDC8C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602FA0AD-30A8-4863-A785-0D72E7D6E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F99711A0-AA25-427D-B4CB-45817E61F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E0D52CC1-593C-4216-A5D3-5839D9F72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782A25F-17DE-4DC0-A536-76DCD24A8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9367600B-A73C-4101-8DA7-C76EDDACF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F432540E-8D0F-4CC2-8F09-378A28D61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EAE46CBD-5B80-44B6-AA1C-75E3684D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C4B1D7D7-5EFC-42D4-A6F3-49D60C396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A43C462C-E5B7-4580-8853-16A0D4F34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235421DC-A006-4825-B62F-7DE8D0DEA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761" y="1047102"/>
            <a:ext cx="4452664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894FD15-2E33-4234-8160-FF85F03A4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2167" y="0"/>
            <a:ext cx="34806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0" name="Isosceles Triangle 22">
            <a:extLst>
              <a:ext uri="{FF2B5EF4-FFF2-40B4-BE49-F238E27FC236}">
                <a16:creationId xmlns:a16="http://schemas.microsoft.com/office/drawing/2014/main" id="{6F4A2966-7C28-405D-BB02-5E542A255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01598" y="5546507"/>
            <a:ext cx="236991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58D9839-C203-4964-B486-7C0FFFDE5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761" y="1634393"/>
            <a:ext cx="4451847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E043BC8-6F1B-4759-B99B-05140E973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483" y="1718735"/>
            <a:ext cx="4325675" cy="1072378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CN" sz="3100" dirty="0">
                <a:solidFill>
                  <a:srgbClr val="FFFFFF"/>
                </a:solidFill>
              </a:rPr>
              <a:t>Linear Filter</a:t>
            </a:r>
            <a:endParaRPr lang="zh-CN" altLang="en-US" sz="3100" dirty="0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FBD6A9-66FF-495C-A529-48EC8A796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26" y="2789239"/>
            <a:ext cx="4326332" cy="2683606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FFFFFE"/>
                </a:solidFill>
              </a:rPr>
              <a:t>Saturation Filter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FFFFFE"/>
                </a:solidFill>
              </a:rPr>
              <a:t>Image Sharpness Filter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FFFFFE"/>
                </a:solidFill>
              </a:rPr>
              <a:t>Intensity Adjustable</a:t>
            </a:r>
          </a:p>
          <a:p>
            <a:pPr marL="0" indent="0">
              <a:buNone/>
            </a:pPr>
            <a:endParaRPr lang="en-US" altLang="zh-CN" sz="2400" dirty="0">
              <a:solidFill>
                <a:srgbClr val="FFFFFE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FFFE"/>
                </a:solidFill>
              </a:rPr>
              <a:t>Compensate the Blurry Effect of MSE</a:t>
            </a:r>
          </a:p>
          <a:p>
            <a:pPr marL="0" indent="0">
              <a:buNone/>
            </a:pPr>
            <a:r>
              <a:rPr lang="en-US" altLang="zh-CN" sz="2400" dirty="0">
                <a:solidFill>
                  <a:srgbClr val="FFFFFE"/>
                </a:solidFill>
              </a:rPr>
              <a:t>Unbiased Enhancement</a:t>
            </a:r>
          </a:p>
          <a:p>
            <a:endParaRPr lang="zh-CN" altLang="en-US" sz="1400" dirty="0">
              <a:solidFill>
                <a:srgbClr val="FFFFFE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4A23ED-90E7-4696-A11E-6B1C7093D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902" y="3129257"/>
            <a:ext cx="3306368" cy="3412813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4B5E8525-54D1-4C0A-87F2-784BBC290E0E}"/>
              </a:ext>
            </a:extLst>
          </p:cNvPr>
          <p:cNvGrpSpPr/>
          <p:nvPr/>
        </p:nvGrpSpPr>
        <p:grpSpPr>
          <a:xfrm>
            <a:off x="5899993" y="631296"/>
            <a:ext cx="3047553" cy="5798873"/>
            <a:chOff x="5899993" y="631296"/>
            <a:chExt cx="3047553" cy="5798873"/>
          </a:xfrm>
        </p:grpSpPr>
        <p:pic>
          <p:nvPicPr>
            <p:cNvPr id="1026" name="Picture 2" descr="Related image">
              <a:extLst>
                <a:ext uri="{FF2B5EF4-FFF2-40B4-BE49-F238E27FC236}">
                  <a16:creationId xmlns:a16="http://schemas.microsoft.com/office/drawing/2014/main" id="{6BCDBF5F-7290-459A-B6CD-54985129A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9993" y="631296"/>
              <a:ext cx="3004206" cy="232825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6F180DE-3B9F-4E6E-8195-51C874312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1742" y="3238794"/>
              <a:ext cx="2709116" cy="132558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C1DCF1B-A5D7-45C4-B84A-C7BBF8E6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3684" y="4960143"/>
              <a:ext cx="3013862" cy="1470026"/>
            </a:xfrm>
            <a:prstGeom prst="rect">
              <a:avLst/>
            </a:prstGeom>
          </p:spPr>
        </p:pic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32669540-945F-4532-A7F1-3B01AA96CFB3}"/>
              </a:ext>
            </a:extLst>
          </p:cNvPr>
          <p:cNvSpPr/>
          <p:nvPr/>
        </p:nvSpPr>
        <p:spPr>
          <a:xfrm>
            <a:off x="534147" y="5546507"/>
            <a:ext cx="48720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Image Source:</a:t>
            </a:r>
          </a:p>
          <a:p>
            <a:pPr marL="342900" indent="-342900">
              <a:buAutoNum type="arabicPeriod"/>
            </a:pPr>
            <a:r>
              <a:rPr lang="zh-CN" altLang="en-US" sz="1400" dirty="0"/>
              <a:t>http://www.niwa.nu/2013/05/math-behind-colorspace-conversions-rgb-hsl/</a:t>
            </a:r>
            <a:endParaRPr lang="en-US" altLang="zh-CN" sz="1400" dirty="0"/>
          </a:p>
          <a:p>
            <a:pPr marL="342900" indent="-342900">
              <a:buAutoNum type="arabicPeriod"/>
            </a:pPr>
            <a:r>
              <a:rPr lang="en-US" altLang="zh-CN" sz="1400" dirty="0"/>
              <a:t>An Introduction to Mathematical Image Processing. </a:t>
            </a:r>
            <a:r>
              <a:rPr lang="en-US" altLang="zh-CN" sz="1400" dirty="0" err="1"/>
              <a:t>Luminita</a:t>
            </a:r>
            <a:r>
              <a:rPr lang="en-US" altLang="zh-CN" sz="1400" dirty="0"/>
              <a:t> </a:t>
            </a:r>
            <a:r>
              <a:rPr lang="en-US" altLang="zh-CN" sz="1400" dirty="0" err="1"/>
              <a:t>Vese</a:t>
            </a:r>
            <a:r>
              <a:rPr lang="en-US" altLang="zh-CN" sz="1400" dirty="0"/>
              <a:t>. Department of Mathematics, UCLA. 2016</a:t>
            </a:r>
            <a:endParaRPr lang="zh-CN" altLang="en-US" sz="1400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314705-FDE3-4411-8A49-A00D177A7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56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979407C-72E0-4AC6-A77F-EF5BECE7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7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BC5F6EA5-CF74-45E6-855A-5BCDB730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451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927668-8703-4AD7-B854-8AD56B0B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921011-4F8A-45D1-B293-E8156DFD5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77" y="4170501"/>
            <a:ext cx="27432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altLang="zh-CN" sz="2000" b="1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Algorithmic Interpolation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FB40AC8-AC29-4C07-A632-1CA417272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66" y="2191893"/>
            <a:ext cx="4915159" cy="248215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C88987-F858-4B37-AADC-8FBCB8A9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01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C5192E48-0D3F-4E04-B03A-42458B7C7759}"/>
              </a:ext>
            </a:extLst>
          </p:cNvPr>
          <p:cNvSpPr/>
          <p:nvPr/>
        </p:nvSpPr>
        <p:spPr>
          <a:xfrm>
            <a:off x="1053806" y="6101524"/>
            <a:ext cx="844921" cy="4323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C7E6344-8878-418F-A9B0-C5995510AA17}"/>
              </a:ext>
            </a:extLst>
          </p:cNvPr>
          <p:cNvSpPr/>
          <p:nvPr/>
        </p:nvSpPr>
        <p:spPr>
          <a:xfrm>
            <a:off x="2101826" y="6121144"/>
            <a:ext cx="2748885" cy="4323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without Filter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A766172-875F-45D4-ABE6-3769920D916C}"/>
              </a:ext>
            </a:extLst>
          </p:cNvPr>
          <p:cNvSpPr/>
          <p:nvPr/>
        </p:nvSpPr>
        <p:spPr>
          <a:xfrm>
            <a:off x="7042174" y="6138180"/>
            <a:ext cx="1143537" cy="4323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F1B2920-984A-487D-9F51-753DF9EC3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8" y="558091"/>
            <a:ext cx="2067758" cy="184830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234CF9C-4E65-4CB5-97FD-D79CF9791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8" y="4254693"/>
            <a:ext cx="2067758" cy="1848301"/>
          </a:xfrm>
          <a:prstGeom prst="rect">
            <a:avLst/>
          </a:prstGeom>
        </p:spPr>
      </p:pic>
      <p:pic>
        <p:nvPicPr>
          <p:cNvPr id="5" name="图片 4" descr="图片包含 床, 室内&#10;&#10;已生成高可信度的说明">
            <a:extLst>
              <a:ext uri="{FF2B5EF4-FFF2-40B4-BE49-F238E27FC236}">
                <a16:creationId xmlns:a16="http://schemas.microsoft.com/office/drawing/2014/main" id="{29932277-31C5-44F9-9628-4B0FA28E8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74" y="558090"/>
            <a:ext cx="2067755" cy="1846831"/>
          </a:xfrm>
          <a:prstGeom prst="rect">
            <a:avLst/>
          </a:prstGeom>
        </p:spPr>
      </p:pic>
      <p:pic>
        <p:nvPicPr>
          <p:cNvPr id="18" name="图片 17" descr="图片包含 龟, 爬行动物, 动物, 下一个&#10;&#10;已生成极高可信度的说明">
            <a:extLst>
              <a:ext uri="{FF2B5EF4-FFF2-40B4-BE49-F238E27FC236}">
                <a16:creationId xmlns:a16="http://schemas.microsoft.com/office/drawing/2014/main" id="{385CBE4C-1432-4016-B1AD-D425DA50A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74" y="4256162"/>
            <a:ext cx="2067755" cy="184683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265ACC1-C328-491B-ADFE-23E0F48420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92" y="558090"/>
            <a:ext cx="2067754" cy="1848301"/>
          </a:xfrm>
          <a:prstGeom prst="rect">
            <a:avLst/>
          </a:prstGeom>
        </p:spPr>
      </p:pic>
      <p:pic>
        <p:nvPicPr>
          <p:cNvPr id="27" name="图片 26" descr="图片包含 动物&#10;&#10;已生成高可信度的说明">
            <a:extLst>
              <a:ext uri="{FF2B5EF4-FFF2-40B4-BE49-F238E27FC236}">
                <a16:creationId xmlns:a16="http://schemas.microsoft.com/office/drawing/2014/main" id="{E9742EAA-EC21-4E2B-BBEE-154091B40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239" y="4253222"/>
            <a:ext cx="2057308" cy="1846831"/>
          </a:xfrm>
          <a:prstGeom prst="rect">
            <a:avLst/>
          </a:prstGeom>
        </p:spPr>
      </p:pic>
      <p:pic>
        <p:nvPicPr>
          <p:cNvPr id="31" name="图片 30" descr="图片包含 服装&#10;&#10;已生成极高可信度的说明">
            <a:extLst>
              <a:ext uri="{FF2B5EF4-FFF2-40B4-BE49-F238E27FC236}">
                <a16:creationId xmlns:a16="http://schemas.microsoft.com/office/drawing/2014/main" id="{270F4D8B-310F-495D-AC9A-DA9004978D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8" y="2404922"/>
            <a:ext cx="2057308" cy="184683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C866199-10A2-4BB8-BF0B-163B94AF74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73" y="2404921"/>
            <a:ext cx="2057307" cy="184683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A5BD008F-BA82-416A-9C0C-579279BA03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14" y="4234715"/>
            <a:ext cx="2057307" cy="186680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D66FA272-39B5-42F0-8BDE-7930DA9D0D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683" y="573659"/>
            <a:ext cx="2057307" cy="1815693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354A8651-00AF-4CD8-9DD4-B82604D552BB}"/>
              </a:ext>
            </a:extLst>
          </p:cNvPr>
          <p:cNvSpPr/>
          <p:nvPr/>
        </p:nvSpPr>
        <p:spPr>
          <a:xfrm>
            <a:off x="4624276" y="6138180"/>
            <a:ext cx="204940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with Filter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3" name="图片 42" descr="图片包含 人员&#10;&#10;已生成高可信度的说明">
            <a:extLst>
              <a:ext uri="{FF2B5EF4-FFF2-40B4-BE49-F238E27FC236}">
                <a16:creationId xmlns:a16="http://schemas.microsoft.com/office/drawing/2014/main" id="{3498AB95-AF55-4E95-ACA2-089F2E640D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518" y="2388971"/>
            <a:ext cx="2090153" cy="1861310"/>
          </a:xfrm>
          <a:prstGeom prst="rect">
            <a:avLst/>
          </a:prstGeom>
        </p:spPr>
      </p:pic>
      <p:pic>
        <p:nvPicPr>
          <p:cNvPr id="46" name="图片 45" descr="图片包含 人员&#10;&#10;已生成高可信度的说明">
            <a:extLst>
              <a:ext uri="{FF2B5EF4-FFF2-40B4-BE49-F238E27FC236}">
                <a16:creationId xmlns:a16="http://schemas.microsoft.com/office/drawing/2014/main" id="{29EE325A-620C-4291-AACF-0ACDFEAFD0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397" y="2381393"/>
            <a:ext cx="2019582" cy="1867161"/>
          </a:xfrm>
          <a:prstGeom prst="rect">
            <a:avLst/>
          </a:prstGeom>
        </p:spPr>
      </p:pic>
      <p:sp>
        <p:nvSpPr>
          <p:cNvPr id="47" name="灯片编号占位符 46">
            <a:extLst>
              <a:ext uri="{FF2B5EF4-FFF2-40B4-BE49-F238E27FC236}">
                <a16:creationId xmlns:a16="http://schemas.microsoft.com/office/drawing/2014/main" id="{BE604430-82A4-4C85-AC21-51CBC26BF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098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5FDEA55-BB1A-4B63-AA0D-2E61186F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76" y="3217991"/>
            <a:ext cx="4250531" cy="1908902"/>
          </a:xfrm>
        </p:spPr>
        <p:txBody>
          <a:bodyPr>
            <a:normAutofit/>
          </a:bodyPr>
          <a:lstStyle/>
          <a:p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11A83C6-3159-48A2-95E0-D9A872D3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0463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rgbClr val="5B1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15026C-224F-495A-9288-20C5660B1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992" y="986517"/>
            <a:ext cx="3495948" cy="3495948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00372701-83B9-478A-9B29-7A50C8310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5053837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9EDA5044-3268-4753-AEE8-20199924E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107" y="5448626"/>
            <a:ext cx="4443893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61DDEC-EE75-43E9-A6A4-4685A6D83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51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59F4A36-4995-4B47-B070-7C3C41A72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76" y="3217991"/>
            <a:ext cx="4250531" cy="1908902"/>
          </a:xfrm>
        </p:spPr>
        <p:txBody>
          <a:bodyPr>
            <a:normAutofit/>
          </a:bodyPr>
          <a:lstStyle/>
          <a:p>
            <a:r>
              <a:rPr lang="en-US" altLang="zh-CN" dirty="0"/>
              <a:t>Output Without Filter</a:t>
            </a:r>
            <a:endParaRPr lang="zh-CN" alt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11A83C6-3159-48A2-95E0-D9A872D3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0463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rgbClr val="6C3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E2578F-07D6-4183-B85A-85C0D5688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992" y="986517"/>
            <a:ext cx="3495948" cy="3495948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00372701-83B9-478A-9B29-7A50C8310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5053837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9EDA5044-3268-4753-AEE8-20199924E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107" y="5448626"/>
            <a:ext cx="4443893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1D9846-8A6E-45F3-9A0D-5E0E9248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4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3AC010A-1B55-4647-A12E-FA7D8516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76" y="3217991"/>
            <a:ext cx="4250531" cy="1908902"/>
          </a:xfrm>
        </p:spPr>
        <p:txBody>
          <a:bodyPr>
            <a:normAutofit/>
          </a:bodyPr>
          <a:lstStyle/>
          <a:p>
            <a:r>
              <a:rPr lang="en-US" altLang="zh-CN" dirty="0"/>
              <a:t>Output with Filter</a:t>
            </a:r>
            <a:endParaRPr lang="zh-CN" alt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11A83C6-3159-48A2-95E0-D9A872D3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0463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rgbClr val="723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D7CDBD-D040-4041-932D-41C8746DF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992" y="986517"/>
            <a:ext cx="3495948" cy="3495948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00372701-83B9-478A-9B29-7A50C8310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5053837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9EDA5044-3268-4753-AEE8-20199924E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107" y="5448626"/>
            <a:ext cx="4443893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B1D4F8-35FE-49A9-A7CE-284BD28C9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21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F5F2214-B62E-49A1-A136-9625003BB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76" y="3217991"/>
            <a:ext cx="4250531" cy="1908902"/>
          </a:xfrm>
        </p:spPr>
        <p:txBody>
          <a:bodyPr>
            <a:normAutofit/>
          </a:bodyPr>
          <a:lstStyle/>
          <a:p>
            <a:r>
              <a:rPr lang="en-US" altLang="zh-CN" dirty="0"/>
              <a:t>Original</a:t>
            </a:r>
            <a:endParaRPr lang="zh-CN" alt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11A83C6-3159-48A2-95E0-D9A872D3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0463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rgbClr val="591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 descr="图片包含 床, 室内&#10;&#10;已生成高可信度的说明">
            <a:extLst>
              <a:ext uri="{FF2B5EF4-FFF2-40B4-BE49-F238E27FC236}">
                <a16:creationId xmlns:a16="http://schemas.microsoft.com/office/drawing/2014/main" id="{4A92DF7C-D173-4472-A372-E7BBCAE8B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992" y="986517"/>
            <a:ext cx="3495948" cy="3495948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00372701-83B9-478A-9B29-7A50C8310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5053837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9EDA5044-3268-4753-AEE8-20199924E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107" y="5448626"/>
            <a:ext cx="4443893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AF5E1-6373-42B1-908A-A41D7CCE2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20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>
            <a:extLst>
              <a:ext uri="{FF2B5EF4-FFF2-40B4-BE49-F238E27FC236}">
                <a16:creationId xmlns:a16="http://schemas.microsoft.com/office/drawing/2014/main" id="{EBA9784E-67A1-4B6F-95F1-DDBD441E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76" y="3217991"/>
            <a:ext cx="4250531" cy="19089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Input</a:t>
            </a: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111A83C6-3159-48A2-95E0-D9A872D3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0463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rgbClr val="4B4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C00774B-9C97-4992-B6CC-965F050D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992" y="986517"/>
            <a:ext cx="3495948" cy="3495948"/>
          </a:xfrm>
          <a:prstGeom prst="rect">
            <a:avLst/>
          </a:prstGeom>
        </p:spPr>
      </p:pic>
      <p:sp>
        <p:nvSpPr>
          <p:cNvPr id="19" name="Freeform 5">
            <a:extLst>
              <a:ext uri="{FF2B5EF4-FFF2-40B4-BE49-F238E27FC236}">
                <a16:creationId xmlns:a16="http://schemas.microsoft.com/office/drawing/2014/main" id="{00372701-83B9-478A-9B29-7A50C8310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5053837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9EDA5044-3268-4753-AEE8-20199924E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107" y="5448626"/>
            <a:ext cx="4443893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FC36BEB8-6221-492D-B026-443F701A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19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674A417-5DED-428E-830A-3CDED9A5BC9A}"/>
              </a:ext>
            </a:extLst>
          </p:cNvPr>
          <p:cNvSpPr txBox="1">
            <a:spLocks/>
          </p:cNvSpPr>
          <p:nvPr/>
        </p:nvSpPr>
        <p:spPr>
          <a:xfrm>
            <a:off x="449576" y="3217991"/>
            <a:ext cx="4250531" cy="1908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Output Without Filter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11A83C6-3159-48A2-95E0-D9A872D3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0463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rgbClr val="846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 descr="图片包含 动物&#10;&#10;已生成高可信度的说明">
            <a:extLst>
              <a:ext uri="{FF2B5EF4-FFF2-40B4-BE49-F238E27FC236}">
                <a16:creationId xmlns:a16="http://schemas.microsoft.com/office/drawing/2014/main" id="{D58D86B9-9FB3-4C39-9C46-943113B69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992" y="986517"/>
            <a:ext cx="3495948" cy="3495948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00372701-83B9-478A-9B29-7A50C8310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5053837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9EDA5044-3268-4753-AEE8-20199924E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107" y="5448626"/>
            <a:ext cx="4443893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DDF590-F7AF-4CD0-A94B-20113FE6C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21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8BD7626-9FEA-4BD8-A5CA-59ED77F7950F}"/>
              </a:ext>
            </a:extLst>
          </p:cNvPr>
          <p:cNvSpPr txBox="1">
            <a:spLocks/>
          </p:cNvSpPr>
          <p:nvPr/>
        </p:nvSpPr>
        <p:spPr>
          <a:xfrm>
            <a:off x="449576" y="3217991"/>
            <a:ext cx="4250531" cy="1908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Output With Filter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111A83C6-3159-48A2-95E0-D9A872D3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0463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rgbClr val="4B2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8CA55D-8905-4808-A1E0-58193276C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992" y="986517"/>
            <a:ext cx="3495948" cy="3495948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00372701-83B9-478A-9B29-7A50C8310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5053837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9EDA5044-3268-4753-AEE8-20199924E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107" y="5448626"/>
            <a:ext cx="4443893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C4FE48-CED8-498B-AC10-AD72D43A6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39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>
            <a:extLst>
              <a:ext uri="{FF2B5EF4-FFF2-40B4-BE49-F238E27FC236}">
                <a16:creationId xmlns:a16="http://schemas.microsoft.com/office/drawing/2014/main" id="{7677EC4A-69F9-4EA2-B00F-4E3DABAD9A67}"/>
              </a:ext>
            </a:extLst>
          </p:cNvPr>
          <p:cNvSpPr txBox="1">
            <a:spLocks/>
          </p:cNvSpPr>
          <p:nvPr/>
        </p:nvSpPr>
        <p:spPr>
          <a:xfrm>
            <a:off x="449576" y="3217991"/>
            <a:ext cx="4250531" cy="1908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Original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11A83C6-3159-48A2-95E0-D9A872D3E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0463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rgbClr val="6F5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 descr="图片包含 龟, 爬行动物, 动物, 下一个&#10;&#10;已生成极高可信度的说明">
            <a:extLst>
              <a:ext uri="{FF2B5EF4-FFF2-40B4-BE49-F238E27FC236}">
                <a16:creationId xmlns:a16="http://schemas.microsoft.com/office/drawing/2014/main" id="{E437AE67-6D85-473C-9ADE-23496FECD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992" y="986517"/>
            <a:ext cx="3495948" cy="3495948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00372701-83B9-478A-9B29-7A50C8310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5053837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9EDA5044-3268-4753-AEE8-20199924E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107" y="5448626"/>
            <a:ext cx="4443893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6391A7-B2A6-40EF-8E21-6379406E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34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924C1C-16AA-44D4-9B59-1DEF08B1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Compare to bottleneck Model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F0011911-6D09-4C7B-B1BC-67A6548BC5E5}"/>
              </a:ext>
            </a:extLst>
          </p:cNvPr>
          <p:cNvSpPr/>
          <p:nvPr/>
        </p:nvSpPr>
        <p:spPr>
          <a:xfrm>
            <a:off x="2397292" y="426381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Reference:  Fast and Accurate Image Super Resolution by Deep CNN with Skip Connection and Network in Network. Jin Yamanaka et.al 2016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01B16C-F3D4-478A-817E-75A6E170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917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1353" y="394887"/>
            <a:ext cx="4290647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927668-8703-4AD7-B854-8AD56B0B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953" y="1053042"/>
            <a:ext cx="3343818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6000">
                <a:solidFill>
                  <a:srgbClr val="FFFFFF"/>
                </a:solidFill>
              </a:rPr>
              <a:t>Method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921011-4F8A-45D1-B293-E8156DFD5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53" y="4292070"/>
            <a:ext cx="3343818" cy="15128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altLang="zh-CN" sz="2000" b="1" dirty="0">
                <a:solidFill>
                  <a:schemeClr val="accent4"/>
                </a:solidFill>
              </a:rPr>
              <a:t>Bicubic Interpolation</a:t>
            </a:r>
          </a:p>
        </p:txBody>
      </p:sp>
      <p:pic>
        <p:nvPicPr>
          <p:cNvPr id="2050" name="Picture 2" descr="Image result for bicubic interpolation">
            <a:extLst>
              <a:ext uri="{FF2B5EF4-FFF2-40B4-BE49-F238E27FC236}">
                <a16:creationId xmlns:a16="http://schemas.microsoft.com/office/drawing/2014/main" id="{F393A1DF-3421-4B94-8E18-939AA7F86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421" y="1082850"/>
            <a:ext cx="4042570" cy="12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6888134" y="2263140"/>
            <a:ext cx="0" cy="233172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5506" y="4201833"/>
            <a:ext cx="2550319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695FA2E-CDA1-49CA-96BC-D0A02CEAA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8845" y="5961905"/>
            <a:ext cx="48169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633B4E1-CAF6-4547-A76A-3005402A1943}" type="slidenum">
              <a:rPr lang="en-US" altLang="zh-CN" sz="1000">
                <a:solidFill>
                  <a:srgbClr val="AFABAB"/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 altLang="zh-CN" sz="1000">
              <a:solidFill>
                <a:srgbClr val="AFABAB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9439BA-97DA-4FB3-8B3A-0113FEC8E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421" y="4056643"/>
            <a:ext cx="4042570" cy="218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2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19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2D87141-FB93-4874-9837-30643B86A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11161"/>
            <a:ext cx="2501695" cy="5403370"/>
          </a:xfrm>
        </p:spPr>
        <p:txBody>
          <a:bodyPr>
            <a:normAutofit/>
          </a:bodyPr>
          <a:lstStyle/>
          <a:p>
            <a:r>
              <a:rPr lang="en-US" altLang="zh-CN" sz="4100" dirty="0">
                <a:solidFill>
                  <a:srgbClr val="FFFFFF"/>
                </a:solidFill>
              </a:rPr>
              <a:t>Compare to Bottleneck Model</a:t>
            </a:r>
            <a:endParaRPr lang="zh-CN" altLang="en-US" sz="41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19" y="0"/>
            <a:ext cx="106556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内容占位符 4">
            <a:extLst>
              <a:ext uri="{FF2B5EF4-FFF2-40B4-BE49-F238E27FC236}">
                <a16:creationId xmlns:a16="http://schemas.microsoft.com/office/drawing/2014/main" id="{C7A6F69B-4205-44EC-88C9-3212999BDA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7995158"/>
              </p:ext>
            </p:extLst>
          </p:nvPr>
        </p:nvGraphicFramePr>
        <p:xfrm>
          <a:off x="4094559" y="642938"/>
          <a:ext cx="45672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D217D3-E135-4FB4-9FE8-A8FA99DE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3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B12AA688-6A12-4EC3-8CEA-92824F4539A4}"/>
              </a:ext>
            </a:extLst>
          </p:cNvPr>
          <p:cNvSpPr/>
          <p:nvPr/>
        </p:nvSpPr>
        <p:spPr>
          <a:xfrm>
            <a:off x="1041425" y="6019094"/>
            <a:ext cx="844921" cy="4323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BE65A90-5C85-466E-B5F9-D506F0B00FCF}"/>
              </a:ext>
            </a:extLst>
          </p:cNvPr>
          <p:cNvSpPr/>
          <p:nvPr/>
        </p:nvSpPr>
        <p:spPr>
          <a:xfrm>
            <a:off x="2432197" y="6038714"/>
            <a:ext cx="206338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Hour-Glass Model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A0EC7CD-7631-4A18-AEF5-5FE6678B5166}"/>
              </a:ext>
            </a:extLst>
          </p:cNvPr>
          <p:cNvSpPr/>
          <p:nvPr/>
        </p:nvSpPr>
        <p:spPr>
          <a:xfrm>
            <a:off x="7029793" y="6055750"/>
            <a:ext cx="1143537" cy="4323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99014CD-A00D-43DD-AF75-3CEF5D3749DF}"/>
              </a:ext>
            </a:extLst>
          </p:cNvPr>
          <p:cNvSpPr/>
          <p:nvPr/>
        </p:nvSpPr>
        <p:spPr>
          <a:xfrm>
            <a:off x="4599613" y="6037351"/>
            <a:ext cx="211743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Bottle-neck Model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419FA15-05C7-4DC3-B6CF-EC093888ED9F}"/>
              </a:ext>
            </a:extLst>
          </p:cNvPr>
          <p:cNvGrpSpPr/>
          <p:nvPr/>
        </p:nvGrpSpPr>
        <p:grpSpPr>
          <a:xfrm>
            <a:off x="449659" y="371381"/>
            <a:ext cx="8244681" cy="5552255"/>
            <a:chOff x="449659" y="371381"/>
            <a:chExt cx="8244681" cy="5552255"/>
          </a:xfrm>
        </p:grpSpPr>
        <p:pic>
          <p:nvPicPr>
            <p:cNvPr id="4" name="图片 3" descr="图片包含 人员&#10;&#10;已生成高可信度的说明">
              <a:extLst>
                <a:ext uri="{FF2B5EF4-FFF2-40B4-BE49-F238E27FC236}">
                  <a16:creationId xmlns:a16="http://schemas.microsoft.com/office/drawing/2014/main" id="{9C32078C-760C-44E1-9D48-AA739B8EA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1712" y="2205203"/>
              <a:ext cx="2141141" cy="1861310"/>
            </a:xfrm>
            <a:prstGeom prst="rect">
              <a:avLst/>
            </a:prstGeom>
          </p:spPr>
        </p:pic>
        <p:pic>
          <p:nvPicPr>
            <p:cNvPr id="8" name="图片 7" descr="图片包含 长颈鹿, 照片&#10;&#10;已生成高可信度的说明">
              <a:extLst>
                <a:ext uri="{FF2B5EF4-FFF2-40B4-BE49-F238E27FC236}">
                  <a16:creationId xmlns:a16="http://schemas.microsoft.com/office/drawing/2014/main" id="{49E99205-6DB5-4B84-8287-339823856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1304" y="4082463"/>
              <a:ext cx="2053444" cy="184117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028DA89-17F2-43DA-B7A1-1E46AB4CD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659" y="374323"/>
              <a:ext cx="2067758" cy="1848301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FB5B40A-4FE8-4771-A155-FAD39F19F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659" y="4070925"/>
              <a:ext cx="2067758" cy="1848301"/>
            </a:xfrm>
            <a:prstGeom prst="rect">
              <a:avLst/>
            </a:prstGeom>
          </p:spPr>
        </p:pic>
        <p:pic>
          <p:nvPicPr>
            <p:cNvPr id="11" name="图片 10" descr="图片包含 床, 室内&#10;&#10;已生成高可信度的说明">
              <a:extLst>
                <a:ext uri="{FF2B5EF4-FFF2-40B4-BE49-F238E27FC236}">
                  <a16:creationId xmlns:a16="http://schemas.microsoft.com/office/drawing/2014/main" id="{8B2DF31E-CD69-4B06-839E-DDD8F45F0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6585" y="374322"/>
              <a:ext cx="2067755" cy="1846831"/>
            </a:xfrm>
            <a:prstGeom prst="rect">
              <a:avLst/>
            </a:prstGeom>
          </p:spPr>
        </p:pic>
        <p:pic>
          <p:nvPicPr>
            <p:cNvPr id="12" name="图片 11" descr="图片包含 龟, 爬行动物, 动物, 下一个&#10;&#10;已生成极高可信度的说明">
              <a:extLst>
                <a:ext uri="{FF2B5EF4-FFF2-40B4-BE49-F238E27FC236}">
                  <a16:creationId xmlns:a16="http://schemas.microsoft.com/office/drawing/2014/main" id="{62B4BA76-5AFC-494D-BB7E-B24831CB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6585" y="4072394"/>
              <a:ext cx="2067755" cy="184683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20088C4-1922-4A45-BC9A-15F145DD3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3103" y="374322"/>
              <a:ext cx="2067754" cy="1848301"/>
            </a:xfrm>
            <a:prstGeom prst="rect">
              <a:avLst/>
            </a:prstGeom>
          </p:spPr>
        </p:pic>
        <p:pic>
          <p:nvPicPr>
            <p:cNvPr id="14" name="图片 13" descr="图片包含 建筑物&#10;&#10;已生成高可信度的说明">
              <a:extLst>
                <a:ext uri="{FF2B5EF4-FFF2-40B4-BE49-F238E27FC236}">
                  <a16:creationId xmlns:a16="http://schemas.microsoft.com/office/drawing/2014/main" id="{42ADC540-6C0B-4538-BD91-B6A00DCC8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619" y="2194912"/>
              <a:ext cx="2067754" cy="1861310"/>
            </a:xfrm>
            <a:prstGeom prst="rect">
              <a:avLst/>
            </a:prstGeom>
          </p:spPr>
        </p:pic>
        <p:pic>
          <p:nvPicPr>
            <p:cNvPr id="15" name="图片 14" descr="图片包含 动物&#10;&#10;已生成高可信度的说明">
              <a:extLst>
                <a:ext uri="{FF2B5EF4-FFF2-40B4-BE49-F238E27FC236}">
                  <a16:creationId xmlns:a16="http://schemas.microsoft.com/office/drawing/2014/main" id="{C0C7571F-DEF3-425D-BF27-3D241EA17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550" y="4069454"/>
              <a:ext cx="2057308" cy="1846831"/>
            </a:xfrm>
            <a:prstGeom prst="rect">
              <a:avLst/>
            </a:prstGeom>
          </p:spPr>
        </p:pic>
        <p:pic>
          <p:nvPicPr>
            <p:cNvPr id="16" name="图片 15" descr="图片包含 服装&#10;&#10;已生成极高可信度的说明">
              <a:extLst>
                <a:ext uri="{FF2B5EF4-FFF2-40B4-BE49-F238E27FC236}">
                  <a16:creationId xmlns:a16="http://schemas.microsoft.com/office/drawing/2014/main" id="{2468A35D-BC82-4714-A48C-46CDB180C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659" y="2221154"/>
              <a:ext cx="2057308" cy="184683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8133911-4F5A-4DE3-80FD-39BDC98CE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6584" y="2221153"/>
              <a:ext cx="2057307" cy="184683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09639BB9-EEB7-4BA2-B8FB-968D15A15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618" y="371381"/>
              <a:ext cx="2075129" cy="1817872"/>
            </a:xfrm>
            <a:prstGeom prst="rect">
              <a:avLst/>
            </a:prstGeom>
          </p:spPr>
        </p:pic>
      </p:grpSp>
      <p:sp>
        <p:nvSpPr>
          <p:cNvPr id="29" name="灯片编号占位符 28">
            <a:extLst>
              <a:ext uri="{FF2B5EF4-FFF2-40B4-BE49-F238E27FC236}">
                <a16:creationId xmlns:a16="http://schemas.microsoft.com/office/drawing/2014/main" id="{ABD15360-401B-46AD-BCBC-B767CBDE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446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B12AA688-6A12-4EC3-8CEA-92824F4539A4}"/>
              </a:ext>
            </a:extLst>
          </p:cNvPr>
          <p:cNvSpPr/>
          <p:nvPr/>
        </p:nvSpPr>
        <p:spPr>
          <a:xfrm>
            <a:off x="1041425" y="6019094"/>
            <a:ext cx="844921" cy="4323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BE65A90-5C85-466E-B5F9-D506F0B00FCF}"/>
              </a:ext>
            </a:extLst>
          </p:cNvPr>
          <p:cNvSpPr/>
          <p:nvPr/>
        </p:nvSpPr>
        <p:spPr>
          <a:xfrm>
            <a:off x="2432197" y="6038714"/>
            <a:ext cx="206338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Hour-Glass Model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A0EC7CD-7631-4A18-AEF5-5FE6678B5166}"/>
              </a:ext>
            </a:extLst>
          </p:cNvPr>
          <p:cNvSpPr/>
          <p:nvPr/>
        </p:nvSpPr>
        <p:spPr>
          <a:xfrm>
            <a:off x="7029793" y="6055750"/>
            <a:ext cx="1143537" cy="4323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99014CD-A00D-43DD-AF75-3CEF5D3749DF}"/>
              </a:ext>
            </a:extLst>
          </p:cNvPr>
          <p:cNvSpPr/>
          <p:nvPr/>
        </p:nvSpPr>
        <p:spPr>
          <a:xfrm>
            <a:off x="4599613" y="6037351"/>
            <a:ext cx="211743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Bottle-neck Model</a:t>
            </a:r>
            <a:endParaRPr lang="zh-CN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灯片编号占位符 28">
            <a:extLst>
              <a:ext uri="{FF2B5EF4-FFF2-40B4-BE49-F238E27FC236}">
                <a16:creationId xmlns:a16="http://schemas.microsoft.com/office/drawing/2014/main" id="{ABD15360-401B-46AD-BCBC-B767CBDE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344E40-7E0C-493E-9A74-E4BA1F1C8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88" y="391880"/>
            <a:ext cx="82486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1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19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1163F74-23D6-4BC0-9EBD-06AB6CBBE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11161"/>
            <a:ext cx="2501695" cy="5403370"/>
          </a:xfrm>
        </p:spPr>
        <p:txBody>
          <a:bodyPr>
            <a:normAutofit/>
          </a:bodyPr>
          <a:lstStyle/>
          <a:p>
            <a:r>
              <a:rPr lang="en-US" altLang="zh-CN" sz="3100" b="1" dirty="0">
                <a:solidFill>
                  <a:srgbClr val="FFFFFF"/>
                </a:solidFill>
              </a:rPr>
              <a:t>Speed and RAM Consumption Comparison</a:t>
            </a:r>
            <a:br>
              <a:rPr lang="en-US" altLang="zh-CN" sz="3100" dirty="0">
                <a:solidFill>
                  <a:srgbClr val="FFFFFF"/>
                </a:solidFill>
              </a:rPr>
            </a:br>
            <a:br>
              <a:rPr lang="en-US" altLang="zh-CN" sz="3100" dirty="0">
                <a:solidFill>
                  <a:srgbClr val="FFFFFF"/>
                </a:solidFill>
              </a:rPr>
            </a:br>
            <a:r>
              <a:rPr lang="en-US" altLang="zh-CN" sz="2400" dirty="0">
                <a:solidFill>
                  <a:srgbClr val="FFFFFF"/>
                </a:solidFill>
              </a:rPr>
              <a:t>Server Specs</a:t>
            </a:r>
            <a:endParaRPr lang="zh-CN" altLang="en-US" sz="3100" dirty="0">
              <a:solidFill>
                <a:srgbClr val="FFFFFF"/>
              </a:solidFill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19" y="0"/>
            <a:ext cx="106556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13F96CE1-05D1-415A-84EF-7AAAC7232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1108195"/>
              </p:ext>
            </p:extLst>
          </p:nvPr>
        </p:nvGraphicFramePr>
        <p:xfrm>
          <a:off x="4094559" y="642938"/>
          <a:ext cx="45672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9E0A52-E570-4709-A6D4-CA971A939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169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E6BB60A-CD19-449A-BA7D-4F54D2AFC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altLang="zh-CN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Speed and RAM Consumption Comparison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AEE3FA2E-0DCC-47CF-B19F-222BB1804C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4931816"/>
              </p:ext>
            </p:extLst>
          </p:nvPr>
        </p:nvGraphicFramePr>
        <p:xfrm>
          <a:off x="766181" y="307731"/>
          <a:ext cx="7570314" cy="3997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451">
                  <a:extLst>
                    <a:ext uri="{9D8B030D-6E8A-4147-A177-3AD203B41FA5}">
                      <a16:colId xmlns:a16="http://schemas.microsoft.com/office/drawing/2014/main" val="558848013"/>
                    </a:ext>
                  </a:extLst>
                </a:gridCol>
                <a:gridCol w="2024886">
                  <a:extLst>
                    <a:ext uri="{9D8B030D-6E8A-4147-A177-3AD203B41FA5}">
                      <a16:colId xmlns:a16="http://schemas.microsoft.com/office/drawing/2014/main" val="315426295"/>
                    </a:ext>
                  </a:extLst>
                </a:gridCol>
                <a:gridCol w="2231977">
                  <a:extLst>
                    <a:ext uri="{9D8B030D-6E8A-4147-A177-3AD203B41FA5}">
                      <a16:colId xmlns:a16="http://schemas.microsoft.com/office/drawing/2014/main" val="2488913160"/>
                    </a:ext>
                  </a:extLst>
                </a:gridCol>
              </a:tblGrid>
              <a:tr h="336825">
                <a:tc>
                  <a:txBody>
                    <a:bodyPr/>
                    <a:lstStyle/>
                    <a:p>
                      <a:pPr algn="l" fontAlgn="ctr"/>
                      <a:endParaRPr lang="zh-CN" altLang="en-US" sz="1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>
                          <a:effectLst/>
                        </a:rPr>
                        <a:t>Hour Glass (Ours)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>
                          <a:effectLst/>
                        </a:rPr>
                        <a:t>Bottleneck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extLst>
                  <a:ext uri="{0D108BD9-81ED-4DB2-BD59-A6C34878D82A}">
                    <a16:rowId xmlns:a16="http://schemas.microsoft.com/office/drawing/2014/main" val="960251669"/>
                  </a:ext>
                </a:extLst>
              </a:tr>
              <a:tr h="336825">
                <a:tc>
                  <a:txBody>
                    <a:bodyPr/>
                    <a:lstStyle/>
                    <a:p>
                      <a:pPr algn="l" fontAlgn="ctr"/>
                      <a:endParaRPr lang="zh-CN" altLang="en-US" sz="1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>
                          <a:effectLst/>
                        </a:rPr>
                        <a:t>Time per Picture (sec)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832702"/>
                  </a:ext>
                </a:extLst>
              </a:tr>
              <a:tr h="3368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>
                          <a:effectLst/>
                        </a:rPr>
                        <a:t>1 hidden Convolution Unit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900" u="none" strike="noStrike">
                          <a:effectLst/>
                        </a:rPr>
                        <a:t>0.03018</a:t>
                      </a:r>
                      <a:endParaRPr lang="en-US" altLang="zh-CN" sz="1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900" u="none" strike="noStrike">
                          <a:effectLst/>
                        </a:rPr>
                        <a:t>0.04527</a:t>
                      </a:r>
                      <a:endParaRPr lang="en-US" altLang="zh-CN" sz="1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extLst>
                  <a:ext uri="{0D108BD9-81ED-4DB2-BD59-A6C34878D82A}">
                    <a16:rowId xmlns:a16="http://schemas.microsoft.com/office/drawing/2014/main" val="178569360"/>
                  </a:ext>
                </a:extLst>
              </a:tr>
              <a:tr h="3368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>
                          <a:effectLst/>
                        </a:rPr>
                        <a:t>5 hidden Convolution Unit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900" u="none" strike="noStrike">
                          <a:effectLst/>
                        </a:rPr>
                        <a:t>0.135855</a:t>
                      </a:r>
                      <a:endParaRPr lang="en-US" altLang="zh-CN" sz="1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900" u="none" strike="noStrike">
                          <a:effectLst/>
                        </a:rPr>
                        <a:t>0.15018</a:t>
                      </a:r>
                      <a:endParaRPr lang="en-US" altLang="zh-CN" sz="1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extLst>
                  <a:ext uri="{0D108BD9-81ED-4DB2-BD59-A6C34878D82A}">
                    <a16:rowId xmlns:a16="http://schemas.microsoft.com/office/drawing/2014/main" val="2245795166"/>
                  </a:ext>
                </a:extLst>
              </a:tr>
              <a:tr h="336825">
                <a:tc>
                  <a:txBody>
                    <a:bodyPr/>
                    <a:lstStyle/>
                    <a:p>
                      <a:pPr algn="l" fontAlgn="ctr"/>
                      <a:endParaRPr lang="zh-CN" altLang="en-US" sz="1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Translated to Frames Per Second (1/s)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818258"/>
                  </a:ext>
                </a:extLst>
              </a:tr>
              <a:tr h="3368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>
                          <a:effectLst/>
                        </a:rPr>
                        <a:t>1 hidden Convolution Unit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900" u="none" strike="noStrike" dirty="0">
                          <a:effectLst/>
                        </a:rPr>
                        <a:t>1988</a:t>
                      </a:r>
                      <a:endParaRPr lang="en-US" altLang="zh-CN" sz="1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900" u="none" strike="noStrike" dirty="0">
                          <a:effectLst/>
                        </a:rPr>
                        <a:t>1325</a:t>
                      </a:r>
                      <a:endParaRPr lang="en-US" altLang="zh-CN" sz="1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extLst>
                  <a:ext uri="{0D108BD9-81ED-4DB2-BD59-A6C34878D82A}">
                    <a16:rowId xmlns:a16="http://schemas.microsoft.com/office/drawing/2014/main" val="1970741342"/>
                  </a:ext>
                </a:extLst>
              </a:tr>
              <a:tr h="3368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>
                          <a:effectLst/>
                        </a:rPr>
                        <a:t>5 hidden Convolution Unit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900" u="none" strike="noStrike" dirty="0">
                          <a:effectLst/>
                        </a:rPr>
                        <a:t>442</a:t>
                      </a:r>
                      <a:endParaRPr lang="en-US" altLang="zh-CN" sz="1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900" u="none" strike="noStrike" dirty="0">
                          <a:effectLst/>
                        </a:rPr>
                        <a:t>400</a:t>
                      </a:r>
                      <a:endParaRPr lang="en-US" altLang="zh-CN" sz="1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extLst>
                  <a:ext uri="{0D108BD9-81ED-4DB2-BD59-A6C34878D82A}">
                    <a16:rowId xmlns:a16="http://schemas.microsoft.com/office/drawing/2014/main" val="1085446372"/>
                  </a:ext>
                </a:extLst>
              </a:tr>
              <a:tr h="336825">
                <a:tc>
                  <a:txBody>
                    <a:bodyPr/>
                    <a:lstStyle/>
                    <a:p>
                      <a:pPr algn="l" fontAlgn="ctr"/>
                      <a:endParaRPr lang="zh-CN" altLang="en-US" sz="1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RAM Usage While Training (MB)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602772"/>
                  </a:ext>
                </a:extLst>
              </a:tr>
              <a:tr h="3368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>
                          <a:effectLst/>
                        </a:rPr>
                        <a:t>1 hidden Convolution Unit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900" u="none" strike="noStrike">
                          <a:effectLst/>
                        </a:rPr>
                        <a:t>1293</a:t>
                      </a:r>
                      <a:endParaRPr lang="en-US" altLang="zh-CN" sz="1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900" u="none" strike="noStrike" dirty="0">
                          <a:effectLst/>
                        </a:rPr>
                        <a:t>4860</a:t>
                      </a:r>
                      <a:endParaRPr lang="en-US" altLang="zh-CN" sz="19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extLst>
                  <a:ext uri="{0D108BD9-81ED-4DB2-BD59-A6C34878D82A}">
                    <a16:rowId xmlns:a16="http://schemas.microsoft.com/office/drawing/2014/main" val="253242271"/>
                  </a:ext>
                </a:extLst>
              </a:tr>
              <a:tr h="3368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900" u="none" strike="noStrike">
                          <a:effectLst/>
                        </a:rPr>
                        <a:t>5 hidden Convolution Unit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900" u="none" strike="noStrike">
                          <a:effectLst/>
                        </a:rPr>
                        <a:t>4000</a:t>
                      </a:r>
                      <a:endParaRPr lang="en-US" altLang="zh-CN" sz="1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900" u="none" strike="noStrike" dirty="0">
                          <a:effectLst/>
                        </a:rPr>
                        <a:t>               *</a:t>
                      </a:r>
                      <a:r>
                        <a:rPr lang="en-US" altLang="zh-CN" sz="1900" u="none" strike="noStrike" dirty="0">
                          <a:effectLst/>
                        </a:rPr>
                        <a:t>6000</a:t>
                      </a:r>
                      <a:endParaRPr lang="en-US" altLang="zh-CN" sz="19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8003" marR="9143" marT="9143" marB="0" anchor="ctr"/>
                </a:tc>
                <a:extLst>
                  <a:ext uri="{0D108BD9-81ED-4DB2-BD59-A6C34878D82A}">
                    <a16:rowId xmlns:a16="http://schemas.microsoft.com/office/drawing/2014/main" val="3703722555"/>
                  </a:ext>
                </a:extLst>
              </a:tr>
              <a:tr h="629397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900" u="none" strike="noStrike" dirty="0">
                          <a:effectLst/>
                        </a:rPr>
                        <a:t>*Batch Size Changed From 10 to 5, Stable RAM consumption 3000MB</a:t>
                      </a:r>
                      <a:endParaRPr lang="en-US" sz="19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143" marR="9143" marT="914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73423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BCB824EE-0437-42D5-8D72-58A95E25FAB6}"/>
              </a:ext>
            </a:extLst>
          </p:cNvPr>
          <p:cNvSpPr/>
          <p:nvPr/>
        </p:nvSpPr>
        <p:spPr>
          <a:xfrm>
            <a:off x="4754776" y="5830587"/>
            <a:ext cx="310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Appendix Optica Training Time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D15D75E7-3EC2-4E5C-9E4A-10C347F2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74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19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B786FB2-F310-46C1-AED0-4F670BF05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11161"/>
            <a:ext cx="2501695" cy="5403370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Future Plan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19" y="0"/>
            <a:ext cx="106556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472116B6-C8DA-40C0-8861-9EEA5F2C08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566659"/>
              </p:ext>
            </p:extLst>
          </p:nvPr>
        </p:nvGraphicFramePr>
        <p:xfrm>
          <a:off x="4094559" y="642938"/>
          <a:ext cx="45672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8A005A-0E5D-49C5-8186-E4604B06D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458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B786FB2-F310-46C1-AED0-4F670BF05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>
                <a:solidFill>
                  <a:schemeClr val="accent1"/>
                </a:solidFill>
              </a:rPr>
              <a:t>Reference</a:t>
            </a:r>
            <a:endParaRPr lang="zh-CN" alt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8EFB46-804A-4448-AA79-F519543A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 lnSpcReduction="10000"/>
          </a:bodyPr>
          <a:lstStyle/>
          <a:p>
            <a:r>
              <a:rPr lang="en-US" altLang="zh-CN" sz="2100" dirty="0"/>
              <a:t>3</a:t>
            </a:r>
            <a:r>
              <a:rPr lang="en-US" altLang="zh-CN" sz="2100" baseline="30000" dirty="0"/>
              <a:t>rd</a:t>
            </a:r>
            <a:r>
              <a:rPr lang="en-US" altLang="zh-CN" sz="2100" dirty="0"/>
              <a:t> Party R Packages Used:</a:t>
            </a:r>
          </a:p>
          <a:p>
            <a:endParaRPr lang="en-US" altLang="zh-CN" sz="2100" dirty="0"/>
          </a:p>
          <a:p>
            <a:endParaRPr lang="en-US" altLang="zh-CN" sz="2100" dirty="0"/>
          </a:p>
          <a:p>
            <a:pPr marL="0" indent="0">
              <a:buNone/>
            </a:pPr>
            <a:endParaRPr lang="en-US" altLang="zh-CN" sz="2100" dirty="0"/>
          </a:p>
          <a:p>
            <a:r>
              <a:rPr lang="en-US" altLang="zh-CN" sz="2100" dirty="0"/>
              <a:t>Deep Pyramidal Residual Networks. </a:t>
            </a:r>
            <a:r>
              <a:rPr lang="en-US" altLang="zh-CN" sz="2100" dirty="0" err="1"/>
              <a:t>Dongyoon</a:t>
            </a:r>
            <a:r>
              <a:rPr lang="en-US" altLang="zh-CN" sz="2100" dirty="0"/>
              <a:t> Han. et.al 2017</a:t>
            </a:r>
          </a:p>
          <a:p>
            <a:r>
              <a:rPr lang="en-US" altLang="zh-CN" sz="2100" dirty="0"/>
              <a:t>Fast and Accurate Image Super Resolution by Deep CNN with Skip Connection and Network in Network. </a:t>
            </a:r>
            <a:r>
              <a:rPr lang="en-US" altLang="zh-CN" sz="2100" dirty="0" err="1"/>
              <a:t>Jin</a:t>
            </a:r>
            <a:r>
              <a:rPr lang="en-US" altLang="zh-CN" sz="2100" dirty="0"/>
              <a:t> Yamanaka. et.al 2017</a:t>
            </a:r>
          </a:p>
          <a:p>
            <a:r>
              <a:rPr lang="en-US" altLang="zh-CN" sz="2100" dirty="0"/>
              <a:t>Image Super-Resolution Using Deep Convolutional Networks. Chao Dong. 2015</a:t>
            </a:r>
          </a:p>
          <a:p>
            <a:r>
              <a:rPr lang="en-US" altLang="zh-CN" sz="2100" dirty="0"/>
              <a:t>Deep learning microscopy. </a:t>
            </a:r>
            <a:r>
              <a:rPr lang="en-US" altLang="zh-CN" sz="2100" dirty="0" err="1"/>
              <a:t>Yair</a:t>
            </a:r>
            <a:r>
              <a:rPr lang="en-US" altLang="zh-CN" sz="2100" dirty="0"/>
              <a:t> </a:t>
            </a:r>
            <a:r>
              <a:rPr lang="en-US" altLang="zh-CN" sz="2100" dirty="0" err="1"/>
              <a:t>Rivenson</a:t>
            </a:r>
            <a:r>
              <a:rPr lang="en-US" altLang="zh-CN" sz="2100" dirty="0"/>
              <a:t>. et.al 2017</a:t>
            </a:r>
            <a:endParaRPr lang="zh-CN" altLang="en-US" sz="21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FA64AA6-BDFD-440D-90F6-C2D0ED287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835126"/>
              </p:ext>
            </p:extLst>
          </p:nvPr>
        </p:nvGraphicFramePr>
        <p:xfrm>
          <a:off x="4066285" y="1426845"/>
          <a:ext cx="3549165" cy="942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3055">
                  <a:extLst>
                    <a:ext uri="{9D8B030D-6E8A-4147-A177-3AD203B41FA5}">
                      <a16:colId xmlns:a16="http://schemas.microsoft.com/office/drawing/2014/main" val="4156212745"/>
                    </a:ext>
                  </a:extLst>
                </a:gridCol>
                <a:gridCol w="1183055">
                  <a:extLst>
                    <a:ext uri="{9D8B030D-6E8A-4147-A177-3AD203B41FA5}">
                      <a16:colId xmlns:a16="http://schemas.microsoft.com/office/drawing/2014/main" val="4045708029"/>
                    </a:ext>
                  </a:extLst>
                </a:gridCol>
                <a:gridCol w="1183055">
                  <a:extLst>
                    <a:ext uri="{9D8B030D-6E8A-4147-A177-3AD203B41FA5}">
                      <a16:colId xmlns:a16="http://schemas.microsoft.com/office/drawing/2014/main" val="17021679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Keras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ggplot2 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imager 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439376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EBImage 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 dirty="0">
                          <a:effectLst/>
                        </a:rPr>
                        <a:t>raster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magick 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962967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Rstudioapi 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>
                          <a:effectLst/>
                        </a:rPr>
                        <a:t>fields 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b="1" u="none" strike="noStrike" dirty="0" err="1">
                          <a:effectLst/>
                        </a:rPr>
                        <a:t>plotly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1451598"/>
                  </a:ext>
                </a:extLst>
              </a:tr>
            </a:tbl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04E2DF-A26B-493A-B0E7-DC4EEC9F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26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B786FB2-F310-46C1-AED0-4F670BF05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28" y="963877"/>
            <a:ext cx="2985744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CN" sz="2800" dirty="0">
                <a:solidFill>
                  <a:schemeClr val="accent1"/>
                </a:solidFill>
              </a:rPr>
              <a:t>Acknowledgement</a:t>
            </a:r>
            <a:endParaRPr lang="zh-CN" altLang="en-US" sz="2800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8EFB46-804A-4448-AA79-F519543A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1318724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US" altLang="zh-CN" sz="2100" dirty="0" err="1"/>
              <a:t>Kangrui</a:t>
            </a:r>
            <a:r>
              <a:rPr lang="en-US" altLang="zh-CN" sz="2100" dirty="0"/>
              <a:t> Huang (Mentor </a:t>
            </a:r>
            <a:r>
              <a:rPr lang="en-US" altLang="zh-CN" sz="2100" dirty="0" err="1"/>
              <a:t>Ph.D</a:t>
            </a:r>
            <a:r>
              <a:rPr lang="en-US" altLang="zh-CN" sz="2100" dirty="0"/>
              <a:t>)</a:t>
            </a:r>
          </a:p>
          <a:p>
            <a:r>
              <a:rPr lang="en-US" altLang="zh-CN" sz="2100" dirty="0"/>
              <a:t>Professor Keisuke </a:t>
            </a:r>
            <a:r>
              <a:rPr lang="en-US" altLang="zh-CN" sz="2100" dirty="0" err="1"/>
              <a:t>Goda</a:t>
            </a:r>
            <a:endParaRPr lang="en-US" altLang="zh-CN" sz="2100" dirty="0"/>
          </a:p>
          <a:p>
            <a:r>
              <a:rPr lang="en-US" altLang="zh-CN" sz="2100" dirty="0"/>
              <a:t>Dr. </a:t>
            </a:r>
            <a:r>
              <a:rPr lang="en-US" altLang="zh-CN" sz="2100" dirty="0" err="1"/>
              <a:t>Hideharu</a:t>
            </a:r>
            <a:r>
              <a:rPr lang="en-US" altLang="zh-CN" sz="2100" dirty="0"/>
              <a:t> </a:t>
            </a:r>
            <a:r>
              <a:rPr lang="en-US" altLang="zh-CN" sz="2100" dirty="0" err="1"/>
              <a:t>Mikami</a:t>
            </a:r>
            <a:r>
              <a:rPr lang="en-US" altLang="zh-CN" sz="2100" dirty="0"/>
              <a:t> (Team Leader)</a:t>
            </a:r>
          </a:p>
          <a:p>
            <a:r>
              <a:rPr lang="en-US" altLang="zh-CN" sz="2100" dirty="0"/>
              <a:t>Dr. Hirofumi Kobayashi (Deep Learning Specialist, Linear Filter)</a:t>
            </a:r>
          </a:p>
          <a:p>
            <a:r>
              <a:rPr lang="en-US" altLang="zh-CN" sz="2100" dirty="0" err="1"/>
              <a:t>Fangzheng</a:t>
            </a:r>
            <a:r>
              <a:rPr lang="en-US" altLang="zh-CN" sz="2100" dirty="0"/>
              <a:t> Zhang (Network Design)</a:t>
            </a:r>
          </a:p>
          <a:p>
            <a:r>
              <a:rPr lang="en-US" altLang="zh-CN" sz="2100" dirty="0"/>
              <a:t>Mortis Huang (GPU Development Environment Setup)</a:t>
            </a:r>
          </a:p>
          <a:p>
            <a:r>
              <a:rPr lang="en-US" altLang="zh-CN" sz="2100" dirty="0"/>
              <a:t>Trevor Wu (Bio Room Specialist)</a:t>
            </a:r>
          </a:p>
          <a:p>
            <a:r>
              <a:rPr lang="en-US" altLang="zh-CN" sz="2100" dirty="0"/>
              <a:t>Pair summer interns</a:t>
            </a:r>
          </a:p>
          <a:p>
            <a:r>
              <a:rPr lang="en-US" altLang="zh-CN" sz="2100" b="1" dirty="0"/>
              <a:t>All people in </a:t>
            </a:r>
            <a:r>
              <a:rPr lang="en-US" altLang="zh-CN" sz="2100" b="1" dirty="0" err="1"/>
              <a:t>Goda</a:t>
            </a:r>
            <a:r>
              <a:rPr lang="en-US" altLang="zh-CN" sz="2100" b="1" dirty="0"/>
              <a:t> Lab and their Awesomeness!</a:t>
            </a:r>
          </a:p>
          <a:p>
            <a:endParaRPr lang="en-US" altLang="zh-CN" sz="2100" dirty="0"/>
          </a:p>
          <a:p>
            <a:endParaRPr lang="zh-CN" altLang="en-US" sz="210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6C2D09-0EF8-40AE-B4CD-B9BCC70E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793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人员, 伪装, 照片, 群组&#10;&#10;已生成极高可信度的说明">
            <a:extLst>
              <a:ext uri="{FF2B5EF4-FFF2-40B4-BE49-F238E27FC236}">
                <a16:creationId xmlns:a16="http://schemas.microsoft.com/office/drawing/2014/main" id="{D9F95E4D-8DB2-4465-9C06-4D28358E9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6" y="189509"/>
            <a:ext cx="3297830" cy="3297830"/>
          </a:xfrm>
          <a:prstGeom prst="rect">
            <a:avLst/>
          </a:prstGeom>
        </p:spPr>
      </p:pic>
      <p:pic>
        <p:nvPicPr>
          <p:cNvPr id="7" name="图片 6" descr="图片包含 人员, 伪装, 群组, 照片&#10;&#10;已生成极高可信度的说明">
            <a:extLst>
              <a:ext uri="{FF2B5EF4-FFF2-40B4-BE49-F238E27FC236}">
                <a16:creationId xmlns:a16="http://schemas.microsoft.com/office/drawing/2014/main" id="{6503349E-A9FE-4147-AB04-56EC35F8A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6" y="3582536"/>
            <a:ext cx="8397163" cy="3085955"/>
          </a:xfrm>
          <a:prstGeom prst="rect">
            <a:avLst/>
          </a:prstGeom>
        </p:spPr>
      </p:pic>
      <p:pic>
        <p:nvPicPr>
          <p:cNvPr id="6146" name="Picture 2" descr="https://lh3.googleusercontent.com/B9CO2qr_7l57mWmTWIbyZZaypqAuBiOCMch3JP46oYicRX8IKy2Op3K4jxX5wrhc_W2CRVZqrDgMfqRCBsDzz44n0ivxS8VNShPB8iPnzrlbhtBT2limq9duKvclx_gVmeH5ZpbQRKWHzBYPAuO97qBADbqZomxFRGleGxybK8nFfoDG597XqTM_5igIY2la6xlQXXA2i7jKffngQdtHu1Voxhkp2qw9YS41yTPoAmnloYWR-ITlkDDHTf9n1m2r2SBNoWTqX1uZKDuJEj9MpT9U5mYF8cty_QoHz26F8Pwl9quYGL3_uIewAgKdlnFuyvZAoDSrSphHbKcw_yBPHAlaNlBIIcIskvZ8gdSUOTwzevLXDmeI5urjL5Mt5J4OyjMFur9G5VRue9MATJrqE7LgMNHUnuhLENZxYN2yjkIW1ltq_FQLbx74SBNx12oftduGVz3Jn0hPAiEc28gbCi06RIn2ugZN1tpw_eMrAB-BN2YaUXy4HhrExAEoDi6GJuzP9wMlFFwyaOKBLfd2nZvC5M1jofk-MYKmvNcBulJ9L2iY_DRB302xXqeiUeUAxQbnpQETA6wlpglP40waoQsiYL1jE3ddSAll2bM3=w883-h662-no">
            <a:extLst>
              <a:ext uri="{FF2B5EF4-FFF2-40B4-BE49-F238E27FC236}">
                <a16:creationId xmlns:a16="http://schemas.microsoft.com/office/drawing/2014/main" id="{95FA9683-A0F0-4291-8D8B-06F16886C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297" y="217886"/>
            <a:ext cx="4283102" cy="321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9252C85-668F-45E2-B01E-D718D8A1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48</a:t>
            </a:fld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83D4741-AEC0-46DF-B38C-2806C4E3B4F9}"/>
              </a:ext>
            </a:extLst>
          </p:cNvPr>
          <p:cNvCxnSpPr>
            <a:cxnSpLocks/>
          </p:cNvCxnSpPr>
          <p:nvPr/>
        </p:nvCxnSpPr>
        <p:spPr>
          <a:xfrm>
            <a:off x="3985146" y="217886"/>
            <a:ext cx="0" cy="32111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58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A865BEC-6529-4575-96AA-AE7C9FB5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Appendix 1: VGG Loss Function</a:t>
            </a:r>
          </a:p>
        </p:txBody>
      </p:sp>
      <p:pic>
        <p:nvPicPr>
          <p:cNvPr id="5" name="内容占位符 4" descr="图片包含 屏幕截图&#10;&#10;已生成高可信度的说明">
            <a:extLst>
              <a:ext uri="{FF2B5EF4-FFF2-40B4-BE49-F238E27FC236}">
                <a16:creationId xmlns:a16="http://schemas.microsoft.com/office/drawing/2014/main" id="{2CA3951C-EFFB-4A25-A9B7-BCD1041A0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" y="388017"/>
            <a:ext cx="8622615" cy="383706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FFE497-E76A-43BC-92FD-1B6D66E0F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99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19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2927668-8703-4AD7-B854-8AD56B0B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11161"/>
            <a:ext cx="2501695" cy="5403370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rgbClr val="FFFFFF"/>
                </a:solidFill>
              </a:rPr>
              <a:t>Method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19" y="0"/>
            <a:ext cx="106556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536EC797-DB54-4140-B202-4B289184C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5485020"/>
              </p:ext>
            </p:extLst>
          </p:nvPr>
        </p:nvGraphicFramePr>
        <p:xfrm>
          <a:off x="4094559" y="642938"/>
          <a:ext cx="45672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DEFD69-745A-471A-AD99-FFCFD39B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43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A865BEC-6529-4575-96AA-AE7C9FB5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Appendix 2: Optica CNN Training Time  </a:t>
            </a:r>
          </a:p>
        </p:txBody>
      </p:sp>
      <p:pic>
        <p:nvPicPr>
          <p:cNvPr id="5" name="图片 4" descr="图片包含 屏幕截图&#10;&#10;已生成极高可信度的说明">
            <a:extLst>
              <a:ext uri="{FF2B5EF4-FFF2-40B4-BE49-F238E27FC236}">
                <a16:creationId xmlns:a16="http://schemas.microsoft.com/office/drawing/2014/main" id="{F670AF86-397C-4E41-9DD9-119375D1E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" y="1411954"/>
            <a:ext cx="8622615" cy="17891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9F4F97-498D-4A5A-A739-86079B42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440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A865BEC-6529-4575-96AA-AE7C9FB5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300">
                <a:solidFill>
                  <a:srgbClr val="FFFFFF"/>
                </a:solidFill>
              </a:rPr>
              <a:t>Appendix 3: L1 vs L2 Loss Function</a:t>
            </a:r>
          </a:p>
        </p:txBody>
      </p:sp>
      <p:pic>
        <p:nvPicPr>
          <p:cNvPr id="7" name="图片 6" descr="图片包含 屏幕截图&#10;&#10;已生成极高可信度的说明">
            <a:extLst>
              <a:ext uri="{FF2B5EF4-FFF2-40B4-BE49-F238E27FC236}">
                <a16:creationId xmlns:a16="http://schemas.microsoft.com/office/drawing/2014/main" id="{7B4FA248-98D2-4BAA-881C-FB17073A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" y="1483047"/>
            <a:ext cx="4091937" cy="1647004"/>
          </a:xfrm>
          <a:prstGeom prst="rect">
            <a:avLst/>
          </a:prstGeom>
        </p:spPr>
      </p:pic>
      <p:pic>
        <p:nvPicPr>
          <p:cNvPr id="5" name="图片 4" descr="图片包含 屏幕截图&#10;&#10;已生成极高可信度的说明">
            <a:extLst>
              <a:ext uri="{FF2B5EF4-FFF2-40B4-BE49-F238E27FC236}">
                <a16:creationId xmlns:a16="http://schemas.microsoft.com/office/drawing/2014/main" id="{70AC855C-60FA-40CE-B1A0-4845A7C47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032" y="1488162"/>
            <a:ext cx="4091938" cy="16367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DEFB7B5-4176-447F-AAF7-17AF8643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78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300" y="321733"/>
            <a:ext cx="8680116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A865BEC-6529-4575-96AA-AE7C9FB5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 4: PLSRN Result Analysis (Using VGG Loss Function)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3300" y="4109417"/>
            <a:ext cx="20574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7BD9C29F-4C3D-4BB5-ABFA-50EAE30F8FEC}"/>
              </a:ext>
            </a:extLst>
          </p:cNvPr>
          <p:cNvSpPr/>
          <p:nvPr/>
        </p:nvSpPr>
        <p:spPr>
          <a:xfrm>
            <a:off x="2992718" y="4249809"/>
            <a:ext cx="3177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Analysis done By Kangrui Huang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2326EC-04AB-40AC-BCA0-08A8EB6CC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630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7001F2-62F9-4976-91BD-D9265AFD1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" t="14996" r="2548" b="36580"/>
          <a:stretch/>
        </p:blipFill>
        <p:spPr>
          <a:xfrm>
            <a:off x="326911" y="1193635"/>
            <a:ext cx="8329614" cy="2323523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3522F6A-BE4A-44C9-B70D-0C66A2792695}"/>
              </a:ext>
            </a:extLst>
          </p:cNvPr>
          <p:cNvSpPr/>
          <p:nvPr/>
        </p:nvSpPr>
        <p:spPr>
          <a:xfrm>
            <a:off x="5098937" y="1741034"/>
            <a:ext cx="478631" cy="378619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339B4C3-9116-4DF0-B8F1-7D02145F3976}"/>
              </a:ext>
            </a:extLst>
          </p:cNvPr>
          <p:cNvSpPr/>
          <p:nvPr/>
        </p:nvSpPr>
        <p:spPr>
          <a:xfrm>
            <a:off x="869837" y="1741033"/>
            <a:ext cx="478631" cy="378619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DDE25C-AE12-47A1-B243-4144E19B9911}"/>
              </a:ext>
            </a:extLst>
          </p:cNvPr>
          <p:cNvSpPr/>
          <p:nvPr/>
        </p:nvSpPr>
        <p:spPr>
          <a:xfrm>
            <a:off x="7163481" y="1741032"/>
            <a:ext cx="478631" cy="378619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15666C-31B7-44EB-ADF0-B8293083F0C4}"/>
              </a:ext>
            </a:extLst>
          </p:cNvPr>
          <p:cNvSpPr/>
          <p:nvPr/>
        </p:nvSpPr>
        <p:spPr>
          <a:xfrm>
            <a:off x="2934381" y="1741032"/>
            <a:ext cx="478631" cy="378619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8" name="内容占位符 4">
            <a:extLst>
              <a:ext uri="{FF2B5EF4-FFF2-40B4-BE49-F238E27FC236}">
                <a16:creationId xmlns:a16="http://schemas.microsoft.com/office/drawing/2014/main" id="{98ECA57A-B8AF-4BB7-A373-01F7F0AC4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25647" r="87967" b="65732"/>
          <a:stretch/>
        </p:blipFill>
        <p:spPr>
          <a:xfrm>
            <a:off x="312355" y="3710329"/>
            <a:ext cx="2026703" cy="1751579"/>
          </a:xfrm>
          <a:prstGeom prst="rect">
            <a:avLst/>
          </a:prstGeom>
        </p:spPr>
      </p:pic>
      <p:pic>
        <p:nvPicPr>
          <p:cNvPr id="19" name="内容占位符 4">
            <a:extLst>
              <a:ext uri="{FF2B5EF4-FFF2-40B4-BE49-F238E27FC236}">
                <a16:creationId xmlns:a16="http://schemas.microsoft.com/office/drawing/2014/main" id="{8EDE6089-78D9-43EF-81ED-05DAE9FBA8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7" t="25420" r="63082" b="65959"/>
          <a:stretch/>
        </p:blipFill>
        <p:spPr>
          <a:xfrm>
            <a:off x="2423808" y="3710329"/>
            <a:ext cx="2026703" cy="1751579"/>
          </a:xfrm>
          <a:prstGeom prst="rect">
            <a:avLst/>
          </a:prstGeom>
        </p:spPr>
      </p:pic>
      <p:pic>
        <p:nvPicPr>
          <p:cNvPr id="20" name="内容占位符 4">
            <a:extLst>
              <a:ext uri="{FF2B5EF4-FFF2-40B4-BE49-F238E27FC236}">
                <a16:creationId xmlns:a16="http://schemas.microsoft.com/office/drawing/2014/main" id="{E6EA8A70-32D5-4CF4-9A94-0D86A0CACB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6" t="25647" r="38453" b="65732"/>
          <a:stretch/>
        </p:blipFill>
        <p:spPr>
          <a:xfrm>
            <a:off x="4510158" y="3710329"/>
            <a:ext cx="2026703" cy="1751579"/>
          </a:xfrm>
          <a:prstGeom prst="rect">
            <a:avLst/>
          </a:prstGeom>
        </p:spPr>
      </p:pic>
      <p:pic>
        <p:nvPicPr>
          <p:cNvPr id="21" name="内容占位符 4">
            <a:extLst>
              <a:ext uri="{FF2B5EF4-FFF2-40B4-BE49-F238E27FC236}">
                <a16:creationId xmlns:a16="http://schemas.microsoft.com/office/drawing/2014/main" id="{337E6FD0-4D84-4969-AA5D-EE153C8283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0" t="25193" r="14079" b="66186"/>
          <a:stretch/>
        </p:blipFill>
        <p:spPr>
          <a:xfrm>
            <a:off x="6599839" y="3710329"/>
            <a:ext cx="2026703" cy="175157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48288885-184D-4F81-B1A1-BC16A29D2146}"/>
              </a:ext>
            </a:extLst>
          </p:cNvPr>
          <p:cNvSpPr/>
          <p:nvPr/>
        </p:nvSpPr>
        <p:spPr>
          <a:xfrm>
            <a:off x="300109" y="3710328"/>
            <a:ext cx="2026703" cy="1751579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38BDA11-441C-436E-BA6E-2CBE750BD28E}"/>
              </a:ext>
            </a:extLst>
          </p:cNvPr>
          <p:cNvSpPr/>
          <p:nvPr/>
        </p:nvSpPr>
        <p:spPr>
          <a:xfrm>
            <a:off x="2433322" y="3710327"/>
            <a:ext cx="2026703" cy="1751579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094B83D-8DA2-47AE-BF87-7E839F6BB58E}"/>
              </a:ext>
            </a:extLst>
          </p:cNvPr>
          <p:cNvSpPr/>
          <p:nvPr/>
        </p:nvSpPr>
        <p:spPr>
          <a:xfrm>
            <a:off x="4500643" y="3710326"/>
            <a:ext cx="2026703" cy="1751579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5D92A0B-72DC-4197-97FE-39ECD099C06F}"/>
              </a:ext>
            </a:extLst>
          </p:cNvPr>
          <p:cNvSpPr/>
          <p:nvPr/>
        </p:nvSpPr>
        <p:spPr>
          <a:xfrm>
            <a:off x="6599839" y="3710326"/>
            <a:ext cx="2026703" cy="1751579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E383F70-28D0-4E2A-AB92-66103AB088C0}"/>
              </a:ext>
            </a:extLst>
          </p:cNvPr>
          <p:cNvCxnSpPr/>
          <p:nvPr/>
        </p:nvCxnSpPr>
        <p:spPr>
          <a:xfrm flipH="1">
            <a:off x="326911" y="2119650"/>
            <a:ext cx="542926" cy="159067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6E658FE-D135-4016-A731-13853118E2B3}"/>
              </a:ext>
            </a:extLst>
          </p:cNvPr>
          <p:cNvCxnSpPr/>
          <p:nvPr/>
        </p:nvCxnSpPr>
        <p:spPr>
          <a:xfrm flipH="1">
            <a:off x="2407827" y="2119988"/>
            <a:ext cx="542926" cy="159067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278CA324-6773-4691-A510-D3753253ABF0}"/>
              </a:ext>
            </a:extLst>
          </p:cNvPr>
          <p:cNvCxnSpPr/>
          <p:nvPr/>
        </p:nvCxnSpPr>
        <p:spPr>
          <a:xfrm flipH="1">
            <a:off x="4536621" y="2119650"/>
            <a:ext cx="542926" cy="159067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1991E1E-34B4-490A-8BD5-742E02D25509}"/>
              </a:ext>
            </a:extLst>
          </p:cNvPr>
          <p:cNvCxnSpPr/>
          <p:nvPr/>
        </p:nvCxnSpPr>
        <p:spPr>
          <a:xfrm flipH="1">
            <a:off x="6602887" y="2119650"/>
            <a:ext cx="542926" cy="159067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8D70477-495E-4F69-853B-05E89DA115EF}"/>
              </a:ext>
            </a:extLst>
          </p:cNvPr>
          <p:cNvCxnSpPr>
            <a:cxnSpLocks/>
          </p:cNvCxnSpPr>
          <p:nvPr/>
        </p:nvCxnSpPr>
        <p:spPr>
          <a:xfrm>
            <a:off x="1361544" y="2119650"/>
            <a:ext cx="922235" cy="159067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EA517AD-281E-47D1-96B4-100A33FCA977}"/>
              </a:ext>
            </a:extLst>
          </p:cNvPr>
          <p:cNvCxnSpPr>
            <a:cxnSpLocks/>
          </p:cNvCxnSpPr>
          <p:nvPr/>
        </p:nvCxnSpPr>
        <p:spPr>
          <a:xfrm>
            <a:off x="3437159" y="2133716"/>
            <a:ext cx="972367" cy="159067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49C6042-CD08-475B-A0C7-05DF9774F85F}"/>
              </a:ext>
            </a:extLst>
          </p:cNvPr>
          <p:cNvCxnSpPr>
            <a:cxnSpLocks/>
          </p:cNvCxnSpPr>
          <p:nvPr/>
        </p:nvCxnSpPr>
        <p:spPr>
          <a:xfrm>
            <a:off x="5540723" y="2119649"/>
            <a:ext cx="972367" cy="159067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4758C7E-1ED6-4472-8837-9ED2E12AF4B3}"/>
              </a:ext>
            </a:extLst>
          </p:cNvPr>
          <p:cNvCxnSpPr>
            <a:cxnSpLocks/>
          </p:cNvCxnSpPr>
          <p:nvPr/>
        </p:nvCxnSpPr>
        <p:spPr>
          <a:xfrm>
            <a:off x="7642112" y="2133716"/>
            <a:ext cx="972367" cy="1590675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3E276F1C-A497-4394-8485-12E2BBAD7C36}"/>
              </a:ext>
            </a:extLst>
          </p:cNvPr>
          <p:cNvSpPr txBox="1"/>
          <p:nvPr/>
        </p:nvSpPr>
        <p:spPr>
          <a:xfrm>
            <a:off x="586285" y="853343"/>
            <a:ext cx="16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Low_res</a:t>
            </a:r>
            <a:endParaRPr lang="zh-CN" altLang="en-US" b="1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A726C4F-DF51-42CD-BA5D-93FE7EDD74AD}"/>
              </a:ext>
            </a:extLst>
          </p:cNvPr>
          <p:cNvSpPr txBox="1"/>
          <p:nvPr/>
        </p:nvSpPr>
        <p:spPr>
          <a:xfrm>
            <a:off x="2748294" y="875114"/>
            <a:ext cx="16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2x Output</a:t>
            </a:r>
            <a:endParaRPr lang="zh-CN" altLang="en-US" b="1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2A525CF-3C64-4582-9702-323DFE6017F4}"/>
              </a:ext>
            </a:extLst>
          </p:cNvPr>
          <p:cNvSpPr txBox="1"/>
          <p:nvPr/>
        </p:nvSpPr>
        <p:spPr>
          <a:xfrm>
            <a:off x="4808083" y="875114"/>
            <a:ext cx="16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4x Output</a:t>
            </a:r>
            <a:endParaRPr lang="zh-CN" altLang="en-US" b="1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7700EC7-6364-46DC-B5B9-A023E80B8B5D}"/>
              </a:ext>
            </a:extLst>
          </p:cNvPr>
          <p:cNvSpPr txBox="1"/>
          <p:nvPr/>
        </p:nvSpPr>
        <p:spPr>
          <a:xfrm>
            <a:off x="6881972" y="875114"/>
            <a:ext cx="16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Ground Truth</a:t>
            </a:r>
            <a:endParaRPr lang="zh-CN" altLang="en-US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B0FA690-6FEA-4166-B360-37AA39F6FA83}"/>
              </a:ext>
            </a:extLst>
          </p:cNvPr>
          <p:cNvSpPr txBox="1"/>
          <p:nvPr/>
        </p:nvSpPr>
        <p:spPr>
          <a:xfrm>
            <a:off x="1886143" y="5614307"/>
            <a:ext cx="26879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srgbClr val="FF0000"/>
                </a:solidFill>
              </a:rPr>
              <a:t>Clear Boundary of sub-object</a:t>
            </a:r>
            <a:endParaRPr lang="zh-CN" altLang="en-US" sz="1350" b="1" dirty="0">
              <a:solidFill>
                <a:srgbClr val="FF0000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394D314-E91B-46F6-9453-DD92631598F4}"/>
              </a:ext>
            </a:extLst>
          </p:cNvPr>
          <p:cNvSpPr/>
          <p:nvPr/>
        </p:nvSpPr>
        <p:spPr>
          <a:xfrm>
            <a:off x="402576" y="3830703"/>
            <a:ext cx="577623" cy="455790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BA32849-C45D-42E1-B2BE-A43C5CF5BAD0}"/>
              </a:ext>
            </a:extLst>
          </p:cNvPr>
          <p:cNvSpPr/>
          <p:nvPr/>
        </p:nvSpPr>
        <p:spPr>
          <a:xfrm>
            <a:off x="2461371" y="3830703"/>
            <a:ext cx="507968" cy="455790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6892356-67A6-4362-A1D9-5D7DAADACA4F}"/>
              </a:ext>
            </a:extLst>
          </p:cNvPr>
          <p:cNvSpPr/>
          <p:nvPr/>
        </p:nvSpPr>
        <p:spPr>
          <a:xfrm>
            <a:off x="4519862" y="3830703"/>
            <a:ext cx="507968" cy="455790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CA66F51-C9A6-4EA1-9F76-57FB39F0C403}"/>
              </a:ext>
            </a:extLst>
          </p:cNvPr>
          <p:cNvSpPr/>
          <p:nvPr/>
        </p:nvSpPr>
        <p:spPr>
          <a:xfrm>
            <a:off x="3291291" y="4266928"/>
            <a:ext cx="501386" cy="915354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11E0DF9-3A0A-4E1C-B1CE-D80BECDEA611}"/>
              </a:ext>
            </a:extLst>
          </p:cNvPr>
          <p:cNvSpPr/>
          <p:nvPr/>
        </p:nvSpPr>
        <p:spPr>
          <a:xfrm>
            <a:off x="1242209" y="4269788"/>
            <a:ext cx="501386" cy="915354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D3CB694-DE09-423F-916A-C0C6612D846B}"/>
              </a:ext>
            </a:extLst>
          </p:cNvPr>
          <p:cNvSpPr/>
          <p:nvPr/>
        </p:nvSpPr>
        <p:spPr>
          <a:xfrm>
            <a:off x="5383593" y="4286493"/>
            <a:ext cx="501386" cy="915354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EA01A69-90A4-4DDD-A065-5FBFC86D44C0}"/>
              </a:ext>
            </a:extLst>
          </p:cNvPr>
          <p:cNvSpPr/>
          <p:nvPr/>
        </p:nvSpPr>
        <p:spPr>
          <a:xfrm>
            <a:off x="7523407" y="4286493"/>
            <a:ext cx="501386" cy="915354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34360B-7DE4-4A12-9362-412B4B16B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73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C13A2-8D25-408E-A12A-DD6A19FDC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21" y="1163751"/>
            <a:ext cx="7886700" cy="99417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493155-7FAA-48C9-B6FE-10DCDB16B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421" y="2259125"/>
            <a:ext cx="7886700" cy="3263504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296E77-C125-457A-91F2-D9AF1C984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" t="14959" r="3308" b="37235"/>
          <a:stretch/>
        </p:blipFill>
        <p:spPr>
          <a:xfrm>
            <a:off x="326911" y="1163750"/>
            <a:ext cx="8308182" cy="231837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D03AFAC-E839-4F91-AC7B-14201F1DFD57}"/>
              </a:ext>
            </a:extLst>
          </p:cNvPr>
          <p:cNvSpPr/>
          <p:nvPr/>
        </p:nvSpPr>
        <p:spPr>
          <a:xfrm>
            <a:off x="6738938" y="1537176"/>
            <a:ext cx="478631" cy="378619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E5A771F-574C-4AA6-8275-0CA0582C9DB6}"/>
              </a:ext>
            </a:extLst>
          </p:cNvPr>
          <p:cNvSpPr/>
          <p:nvPr/>
        </p:nvSpPr>
        <p:spPr>
          <a:xfrm>
            <a:off x="4637313" y="1526289"/>
            <a:ext cx="478631" cy="378619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DCDE95-0214-41E3-836B-8A113FEF9934}"/>
              </a:ext>
            </a:extLst>
          </p:cNvPr>
          <p:cNvSpPr/>
          <p:nvPr/>
        </p:nvSpPr>
        <p:spPr>
          <a:xfrm>
            <a:off x="2492146" y="1509015"/>
            <a:ext cx="478631" cy="378619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041B52-C594-4B57-8518-2C0150E50714}"/>
              </a:ext>
            </a:extLst>
          </p:cNvPr>
          <p:cNvSpPr/>
          <p:nvPr/>
        </p:nvSpPr>
        <p:spPr>
          <a:xfrm>
            <a:off x="390182" y="1537176"/>
            <a:ext cx="478631" cy="378619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60EFF7-26C8-4E97-9508-A0661D1994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" t="22957" r="92380" b="66493"/>
          <a:stretch/>
        </p:blipFill>
        <p:spPr>
          <a:xfrm>
            <a:off x="313846" y="3777002"/>
            <a:ext cx="2016470" cy="19050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BFB162-B350-44DC-94D8-2119650A9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1" t="21147" r="67757" b="68303"/>
          <a:stretch/>
        </p:blipFill>
        <p:spPr>
          <a:xfrm>
            <a:off x="2448605" y="3782021"/>
            <a:ext cx="2016470" cy="19050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470DA81-DB30-4296-AB34-309148EFE4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9" t="21147" r="43639" b="68303"/>
          <a:stretch/>
        </p:blipFill>
        <p:spPr>
          <a:xfrm>
            <a:off x="4530205" y="3782021"/>
            <a:ext cx="2016470" cy="19050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8D5FF60-4184-4706-B48E-551754FD2D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75" t="21147" r="19143" b="68303"/>
          <a:stretch/>
        </p:blipFill>
        <p:spPr>
          <a:xfrm>
            <a:off x="6585781" y="3777002"/>
            <a:ext cx="2016470" cy="190500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AD519CE-0C31-43AD-8C38-9EFAFF4F44E8}"/>
              </a:ext>
            </a:extLst>
          </p:cNvPr>
          <p:cNvSpPr/>
          <p:nvPr/>
        </p:nvSpPr>
        <p:spPr>
          <a:xfrm>
            <a:off x="326911" y="3777809"/>
            <a:ext cx="2003405" cy="1909217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11110A6-1C42-4B39-AD44-14CA69328AEA}"/>
              </a:ext>
            </a:extLst>
          </p:cNvPr>
          <p:cNvSpPr/>
          <p:nvPr/>
        </p:nvSpPr>
        <p:spPr>
          <a:xfrm>
            <a:off x="2459491" y="3782022"/>
            <a:ext cx="2003576" cy="1931539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4C57B74-4CF2-4480-9312-DB6E646BE0D1}"/>
              </a:ext>
            </a:extLst>
          </p:cNvPr>
          <p:cNvSpPr/>
          <p:nvPr/>
        </p:nvSpPr>
        <p:spPr>
          <a:xfrm>
            <a:off x="4528197" y="3808555"/>
            <a:ext cx="2016470" cy="1905005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8131EF-9319-4974-B8F7-604C5A161A19}"/>
              </a:ext>
            </a:extLst>
          </p:cNvPr>
          <p:cNvSpPr/>
          <p:nvPr/>
        </p:nvSpPr>
        <p:spPr>
          <a:xfrm>
            <a:off x="6600319" y="3777002"/>
            <a:ext cx="1999925" cy="1910024"/>
          </a:xfrm>
          <a:prstGeom prst="rect">
            <a:avLst/>
          </a:prstGeom>
          <a:noFill/>
          <a:ln w="317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630A6EE-CBBB-4DB1-B5C2-19629AB6DAB5}"/>
              </a:ext>
            </a:extLst>
          </p:cNvPr>
          <p:cNvCxnSpPr/>
          <p:nvPr/>
        </p:nvCxnSpPr>
        <p:spPr>
          <a:xfrm flipH="1">
            <a:off x="326911" y="1887634"/>
            <a:ext cx="63271" cy="202977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443D12F-0F3B-4D84-96AF-53CFF1538DC3}"/>
              </a:ext>
            </a:extLst>
          </p:cNvPr>
          <p:cNvCxnSpPr>
            <a:cxnSpLocks/>
          </p:cNvCxnSpPr>
          <p:nvPr/>
        </p:nvCxnSpPr>
        <p:spPr>
          <a:xfrm>
            <a:off x="857247" y="1887633"/>
            <a:ext cx="1473069" cy="192092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2F16BB3-C1AC-4DC8-A319-066973CA8DA6}"/>
              </a:ext>
            </a:extLst>
          </p:cNvPr>
          <p:cNvCxnSpPr>
            <a:cxnSpLocks/>
          </p:cNvCxnSpPr>
          <p:nvPr/>
        </p:nvCxnSpPr>
        <p:spPr>
          <a:xfrm>
            <a:off x="2946016" y="1887633"/>
            <a:ext cx="1476455" cy="192092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BA21928-A294-452A-84F4-22961F894FF2}"/>
              </a:ext>
            </a:extLst>
          </p:cNvPr>
          <p:cNvCxnSpPr>
            <a:cxnSpLocks/>
          </p:cNvCxnSpPr>
          <p:nvPr/>
        </p:nvCxnSpPr>
        <p:spPr>
          <a:xfrm>
            <a:off x="5113391" y="1887634"/>
            <a:ext cx="1431276" cy="188936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FEF126B-47A6-49B1-AFB2-AC7C7B5BAC5C}"/>
              </a:ext>
            </a:extLst>
          </p:cNvPr>
          <p:cNvCxnSpPr>
            <a:cxnSpLocks/>
          </p:cNvCxnSpPr>
          <p:nvPr/>
        </p:nvCxnSpPr>
        <p:spPr>
          <a:xfrm>
            <a:off x="7192615" y="1892653"/>
            <a:ext cx="1344506" cy="188435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7CDC51A-E8A6-4828-BCE0-1067FD93DBDF}"/>
              </a:ext>
            </a:extLst>
          </p:cNvPr>
          <p:cNvCxnSpPr/>
          <p:nvPr/>
        </p:nvCxnSpPr>
        <p:spPr>
          <a:xfrm flipH="1">
            <a:off x="2439907" y="1904908"/>
            <a:ext cx="63271" cy="202977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02EB8A9-DAA9-43C7-BA5E-02C05FFE66A0}"/>
              </a:ext>
            </a:extLst>
          </p:cNvPr>
          <p:cNvCxnSpPr/>
          <p:nvPr/>
        </p:nvCxnSpPr>
        <p:spPr>
          <a:xfrm flipH="1">
            <a:off x="4551729" y="1904908"/>
            <a:ext cx="63271" cy="202977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A6F3844-EB80-45B3-BF5A-01D93899AA49}"/>
              </a:ext>
            </a:extLst>
          </p:cNvPr>
          <p:cNvCxnSpPr>
            <a:cxnSpLocks/>
          </p:cNvCxnSpPr>
          <p:nvPr/>
        </p:nvCxnSpPr>
        <p:spPr>
          <a:xfrm flipH="1">
            <a:off x="6617489" y="1904908"/>
            <a:ext cx="109332" cy="198095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195D1607-C55E-44AA-9032-6ED0E6712EB5}"/>
              </a:ext>
            </a:extLst>
          </p:cNvPr>
          <p:cNvSpPr txBox="1"/>
          <p:nvPr/>
        </p:nvSpPr>
        <p:spPr>
          <a:xfrm>
            <a:off x="608056" y="842458"/>
            <a:ext cx="16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Low_res</a:t>
            </a:r>
            <a:endParaRPr lang="zh-CN" altLang="en-US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178324A-6305-48AA-B368-38DED45346FF}"/>
              </a:ext>
            </a:extLst>
          </p:cNvPr>
          <p:cNvSpPr txBox="1"/>
          <p:nvPr/>
        </p:nvSpPr>
        <p:spPr>
          <a:xfrm>
            <a:off x="2770065" y="875114"/>
            <a:ext cx="16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2x Output</a:t>
            </a:r>
            <a:endParaRPr lang="zh-CN" altLang="en-US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F02F6B6-121A-4103-A0C1-182C5E0D6877}"/>
              </a:ext>
            </a:extLst>
          </p:cNvPr>
          <p:cNvSpPr txBox="1"/>
          <p:nvPr/>
        </p:nvSpPr>
        <p:spPr>
          <a:xfrm>
            <a:off x="4829854" y="886000"/>
            <a:ext cx="16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4x Output</a:t>
            </a:r>
            <a:endParaRPr lang="zh-CN" altLang="en-US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FEFBA79-B290-4F8B-AC54-F63673137A9E}"/>
              </a:ext>
            </a:extLst>
          </p:cNvPr>
          <p:cNvSpPr txBox="1"/>
          <p:nvPr/>
        </p:nvSpPr>
        <p:spPr>
          <a:xfrm>
            <a:off x="6903743" y="886000"/>
            <a:ext cx="16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Ground Truth</a:t>
            </a:r>
            <a:endParaRPr lang="zh-CN" altLang="en-US" b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95C23C1-E64B-4F04-B216-20D8B3ECBA7E}"/>
              </a:ext>
            </a:extLst>
          </p:cNvPr>
          <p:cNvSpPr txBox="1"/>
          <p:nvPr/>
        </p:nvSpPr>
        <p:spPr>
          <a:xfrm>
            <a:off x="2350599" y="5731443"/>
            <a:ext cx="45734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srgbClr val="FF0000"/>
                </a:solidFill>
              </a:rPr>
              <a:t>More accurate indication about number of sub-objects</a:t>
            </a:r>
            <a:endParaRPr lang="zh-CN" altLang="en-US" sz="1350" b="1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0563460-9FE3-4E72-9123-069561ED3F96}"/>
              </a:ext>
            </a:extLst>
          </p:cNvPr>
          <p:cNvSpPr/>
          <p:nvPr/>
        </p:nvSpPr>
        <p:spPr>
          <a:xfrm>
            <a:off x="5741367" y="4343940"/>
            <a:ext cx="398176" cy="378619"/>
          </a:xfrm>
          <a:prstGeom prst="rect">
            <a:avLst/>
          </a:prstGeom>
          <a:noFill/>
          <a:ln w="349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73D6E21-0C8A-45E8-B710-EB903B7E52A8}"/>
              </a:ext>
            </a:extLst>
          </p:cNvPr>
          <p:cNvSpPr/>
          <p:nvPr/>
        </p:nvSpPr>
        <p:spPr>
          <a:xfrm>
            <a:off x="5336244" y="4376597"/>
            <a:ext cx="398176" cy="378619"/>
          </a:xfrm>
          <a:prstGeom prst="rect">
            <a:avLst/>
          </a:prstGeom>
          <a:noFill/>
          <a:ln w="349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303290D-E496-4683-A094-2F3362C9B370}"/>
              </a:ext>
            </a:extLst>
          </p:cNvPr>
          <p:cNvSpPr/>
          <p:nvPr/>
        </p:nvSpPr>
        <p:spPr>
          <a:xfrm>
            <a:off x="5629941" y="4845533"/>
            <a:ext cx="398176" cy="378619"/>
          </a:xfrm>
          <a:prstGeom prst="rect">
            <a:avLst/>
          </a:prstGeom>
          <a:noFill/>
          <a:ln w="349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CE32563-09E7-4E75-A4EF-BDB4E42A4452}"/>
              </a:ext>
            </a:extLst>
          </p:cNvPr>
          <p:cNvSpPr/>
          <p:nvPr/>
        </p:nvSpPr>
        <p:spPr>
          <a:xfrm>
            <a:off x="5031673" y="4781058"/>
            <a:ext cx="398176" cy="378619"/>
          </a:xfrm>
          <a:prstGeom prst="rect">
            <a:avLst/>
          </a:prstGeom>
          <a:noFill/>
          <a:ln w="349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17B0B29-1A0E-41E7-BA1F-A187634B54E1}"/>
              </a:ext>
            </a:extLst>
          </p:cNvPr>
          <p:cNvSpPr/>
          <p:nvPr/>
        </p:nvSpPr>
        <p:spPr>
          <a:xfrm>
            <a:off x="4776312" y="4350886"/>
            <a:ext cx="398176" cy="378619"/>
          </a:xfrm>
          <a:prstGeom prst="rect">
            <a:avLst/>
          </a:prstGeom>
          <a:noFill/>
          <a:ln w="349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E092378-D37C-4C7E-90CF-FEBD5FB4EA0C}"/>
              </a:ext>
            </a:extLst>
          </p:cNvPr>
          <p:cNvSpPr/>
          <p:nvPr/>
        </p:nvSpPr>
        <p:spPr>
          <a:xfrm>
            <a:off x="6819393" y="4358036"/>
            <a:ext cx="398176" cy="378619"/>
          </a:xfrm>
          <a:prstGeom prst="rect">
            <a:avLst/>
          </a:prstGeom>
          <a:noFill/>
          <a:ln w="349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14D3017-EDB0-4B17-96DB-31CFAA0E4B36}"/>
              </a:ext>
            </a:extLst>
          </p:cNvPr>
          <p:cNvSpPr/>
          <p:nvPr/>
        </p:nvSpPr>
        <p:spPr>
          <a:xfrm>
            <a:off x="7018481" y="4781058"/>
            <a:ext cx="398176" cy="378619"/>
          </a:xfrm>
          <a:prstGeom prst="rect">
            <a:avLst/>
          </a:prstGeom>
          <a:noFill/>
          <a:ln w="349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72E6A45-E45E-4500-BCC2-9988A89E7531}"/>
              </a:ext>
            </a:extLst>
          </p:cNvPr>
          <p:cNvSpPr/>
          <p:nvPr/>
        </p:nvSpPr>
        <p:spPr>
          <a:xfrm>
            <a:off x="7331770" y="4380237"/>
            <a:ext cx="398176" cy="378619"/>
          </a:xfrm>
          <a:prstGeom prst="rect">
            <a:avLst/>
          </a:prstGeom>
          <a:noFill/>
          <a:ln w="349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13A7056-0A2C-4339-A30F-76F23DA5F3F1}"/>
              </a:ext>
            </a:extLst>
          </p:cNvPr>
          <p:cNvSpPr/>
          <p:nvPr/>
        </p:nvSpPr>
        <p:spPr>
          <a:xfrm>
            <a:off x="7624845" y="4813714"/>
            <a:ext cx="398176" cy="378619"/>
          </a:xfrm>
          <a:prstGeom prst="rect">
            <a:avLst/>
          </a:prstGeom>
          <a:noFill/>
          <a:ln w="349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F3D117B-F5CA-44AE-9671-96F4CB870884}"/>
              </a:ext>
            </a:extLst>
          </p:cNvPr>
          <p:cNvSpPr/>
          <p:nvPr/>
        </p:nvSpPr>
        <p:spPr>
          <a:xfrm>
            <a:off x="7744483" y="4329522"/>
            <a:ext cx="398176" cy="378619"/>
          </a:xfrm>
          <a:prstGeom prst="rect">
            <a:avLst/>
          </a:prstGeom>
          <a:noFill/>
          <a:ln w="349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44FB630F-E364-4790-9097-54D1BB5A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78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E68C376-3F73-45D8-8F1B-0BFE4FE2C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5" y="4728986"/>
            <a:ext cx="8579093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altLang="zh-CN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Appendix 5: Hour Glass Model (1 Convolution Unit)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C37BF1-61A7-4FCE-8363-4032E1A85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358" y="137653"/>
            <a:ext cx="6003292" cy="433737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4EA9EF-C8AF-4284-9765-A207B3B90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99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9CDAD2D-316F-48F3-A7A6-362C96055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CNN Loss Function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6751A8-8815-450B-AD4F-BAFFBA3D6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44" y="111792"/>
            <a:ext cx="5517475" cy="433737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187FD2-DD6C-4881-A254-B2C39DEA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02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75" y="-4763"/>
            <a:ext cx="2500311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84E9CB4-4B15-41BD-8C6E-07F9126C4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0501"/>
            <a:ext cx="2164556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100" dirty="0">
                <a:solidFill>
                  <a:schemeClr val="bg1"/>
                </a:solidFill>
              </a:rPr>
              <a:t>Machine Learning</a:t>
            </a:r>
            <a:br>
              <a:rPr lang="en-US" altLang="zh-CN" sz="3100" dirty="0">
                <a:solidFill>
                  <a:schemeClr val="bg1"/>
                </a:solidFill>
              </a:rPr>
            </a:br>
            <a:endParaRPr lang="en-US" altLang="zh-CN" sz="3100" dirty="0">
              <a:solidFill>
                <a:schemeClr val="bg1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F70BBB-7ED1-4A9E-A3B4-9649E1DF1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50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CC2CEF0-FAED-4738-97E1-93022079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zh-CN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can be perceived from the images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内容占位符 14" descr="图片包含 模糊, 站立, 室内, 下一个&#10;&#10;已生成极高可信度的说明">
            <a:extLst>
              <a:ext uri="{FF2B5EF4-FFF2-40B4-BE49-F238E27FC236}">
                <a16:creationId xmlns:a16="http://schemas.microsoft.com/office/drawing/2014/main" id="{E0C88BD2-DC5A-423F-A6F0-96AB352B7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84" y="492573"/>
            <a:ext cx="3883371" cy="588079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1523C6-5AD7-4E7E-B77A-71D78136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02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5E810258-FBAA-429C-866E-4C66444EF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normal person would think of this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图片包含 人员, 妇女, 室内, 就坐&#10;&#10;已生成极高可信度的说明">
            <a:extLst>
              <a:ext uri="{FF2B5EF4-FFF2-40B4-BE49-F238E27FC236}">
                <a16:creationId xmlns:a16="http://schemas.microsoft.com/office/drawing/2014/main" id="{46D026FD-EF33-4280-8098-3E2A2ECDA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879" y="492573"/>
            <a:ext cx="3940133" cy="588079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07C16F6-3B7C-4447-82B8-D08544534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38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93DBCB09-C67C-434C-A08B-D4E5AE0DD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Not this one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图片包含 猫, 室内, 墙壁, 人员&#10;&#10;已生成极高可信度的说明">
            <a:extLst>
              <a:ext uri="{FF2B5EF4-FFF2-40B4-BE49-F238E27FC236}">
                <a16:creationId xmlns:a16="http://schemas.microsoft.com/office/drawing/2014/main" id="{01431EA6-E487-4058-B728-71E6C7DA9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73" y="492573"/>
            <a:ext cx="4028345" cy="588079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262A993-9C7B-4313-9757-5009DF16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B4E1-CAF6-4547-A76A-3005402A194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6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1091</Words>
  <Application>Microsoft Office PowerPoint</Application>
  <PresentationFormat>全屏显示(4:3)</PresentationFormat>
  <Paragraphs>277</Paragraphs>
  <Slides>56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2" baseType="lpstr">
      <vt:lpstr>等线</vt:lpstr>
      <vt:lpstr>等线 Light</vt:lpstr>
      <vt:lpstr>Arial</vt:lpstr>
      <vt:lpstr>Calibri</vt:lpstr>
      <vt:lpstr>Calibri Light</vt:lpstr>
      <vt:lpstr>Office 主题​​</vt:lpstr>
      <vt:lpstr>Convolutional Neuron Network Based Microscopic Image Super-Resolution</vt:lpstr>
      <vt:lpstr>How to increase image resolution?</vt:lpstr>
      <vt:lpstr>Method</vt:lpstr>
      <vt:lpstr>Method</vt:lpstr>
      <vt:lpstr>Method</vt:lpstr>
      <vt:lpstr>Machine Learning </vt:lpstr>
      <vt:lpstr>What can be perceived from the images</vt:lpstr>
      <vt:lpstr>A normal person would think of this</vt:lpstr>
      <vt:lpstr>Not this one</vt:lpstr>
      <vt:lpstr>Nor this one</vt:lpstr>
      <vt:lpstr>Convolutional Neuron Network (CNN)</vt:lpstr>
      <vt:lpstr>What is Convolutional Neuron Network?</vt:lpstr>
      <vt:lpstr>Network From Scratch</vt:lpstr>
      <vt:lpstr>Data Set Construction</vt:lpstr>
      <vt:lpstr>Data Set Construction</vt:lpstr>
      <vt:lpstr>HRLR300 Data Set</vt:lpstr>
      <vt:lpstr>HRLR300 Data Set</vt:lpstr>
      <vt:lpstr>Image Processing</vt:lpstr>
      <vt:lpstr>Network Frame Design</vt:lpstr>
      <vt:lpstr>PowerPoint 演示文稿</vt:lpstr>
      <vt:lpstr>Bottleneck Network Frame</vt:lpstr>
      <vt:lpstr>Pyramidal Network Frame</vt:lpstr>
      <vt:lpstr>For Cell Image Super Resolution</vt:lpstr>
      <vt:lpstr>Hour-Glass Network Frame</vt:lpstr>
      <vt:lpstr>Loss Function Design</vt:lpstr>
      <vt:lpstr>Loss Function</vt:lpstr>
      <vt:lpstr>Convoluted Feature Map Loss</vt:lpstr>
      <vt:lpstr>Linear Filter</vt:lpstr>
      <vt:lpstr>Results</vt:lpstr>
      <vt:lpstr>PowerPoint 演示文稿</vt:lpstr>
      <vt:lpstr>Input</vt:lpstr>
      <vt:lpstr>Output Without Filter</vt:lpstr>
      <vt:lpstr>Output with Filter</vt:lpstr>
      <vt:lpstr>Original</vt:lpstr>
      <vt:lpstr>Input</vt:lpstr>
      <vt:lpstr>PowerPoint 演示文稿</vt:lpstr>
      <vt:lpstr>PowerPoint 演示文稿</vt:lpstr>
      <vt:lpstr>PowerPoint 演示文稿</vt:lpstr>
      <vt:lpstr>Compare to bottleneck Model</vt:lpstr>
      <vt:lpstr>Compare to Bottleneck Model</vt:lpstr>
      <vt:lpstr>PowerPoint 演示文稿</vt:lpstr>
      <vt:lpstr>PowerPoint 演示文稿</vt:lpstr>
      <vt:lpstr>Speed and RAM Consumption Comparison  Server Specs</vt:lpstr>
      <vt:lpstr>Speed and RAM Consumption Comparison</vt:lpstr>
      <vt:lpstr>Future Plan</vt:lpstr>
      <vt:lpstr>Reference</vt:lpstr>
      <vt:lpstr>Acknowledgement</vt:lpstr>
      <vt:lpstr>PowerPoint 演示文稿</vt:lpstr>
      <vt:lpstr>Appendix 1: VGG Loss Function</vt:lpstr>
      <vt:lpstr>Appendix 2: Optica CNN Training Time  </vt:lpstr>
      <vt:lpstr>Appendix 3: L1 vs L2 Loss Function</vt:lpstr>
      <vt:lpstr>Appendix 4: PLSRN Result Analysis (Using VGG Loss Function)</vt:lpstr>
      <vt:lpstr>PowerPoint 演示文稿</vt:lpstr>
      <vt:lpstr>PowerPoint 演示文稿</vt:lpstr>
      <vt:lpstr>Appendix 5: Hour Glass Model (1 Convolution Unit)</vt:lpstr>
      <vt:lpstr>CNN Loss Function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Neuron Network Based Microscopic Image Super-Resolution</dc:title>
  <dc:creator>Wanjun Gu</dc:creator>
  <cp:lastModifiedBy>Wanjun Gu</cp:lastModifiedBy>
  <cp:revision>6</cp:revision>
  <dcterms:created xsi:type="dcterms:W3CDTF">2018-08-01T06:27:58Z</dcterms:created>
  <dcterms:modified xsi:type="dcterms:W3CDTF">2018-08-01T08:49:14Z</dcterms:modified>
</cp:coreProperties>
</file>